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0" r:id="rId54"/>
  </p:sldIdLst>
  <p:sldSz cx="18288000" cy="10287000"/>
  <p:notesSz cx="6858000" cy="9144000"/>
  <p:embeddedFontLst>
    <p:embeddedFont>
      <p:font typeface="Calibri" panose="020F0502020204030204" pitchFamily="34" charset="0"/>
      <p:regular r:id="rId55"/>
      <p:bold r:id="rId56"/>
      <p:italic r:id="rId57"/>
      <p:boldItalic r:id="rId58"/>
    </p:embeddedFont>
    <p:embeddedFont>
      <p:font typeface="Canva Sans Bold" panose="020B0604020202020204" charset="0"/>
      <p:regular r:id="rId59"/>
    </p:embeddedFont>
    <p:embeddedFont>
      <p:font typeface="Walter Turncoat" panose="020B0604020202020204"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5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1873843" y="1204397"/>
            <a:ext cx="14540313" cy="7878206"/>
          </a:xfrm>
          <a:custGeom>
            <a:avLst/>
            <a:gdLst/>
            <a:ahLst/>
            <a:cxnLst/>
            <a:rect l="l" t="t" r="r" b="b"/>
            <a:pathLst>
              <a:path w="14540313" h="7878206">
                <a:moveTo>
                  <a:pt x="0" y="0"/>
                </a:moveTo>
                <a:lnTo>
                  <a:pt x="14540314" y="0"/>
                </a:lnTo>
                <a:lnTo>
                  <a:pt x="14540314" y="7878206"/>
                </a:lnTo>
                <a:lnTo>
                  <a:pt x="0" y="78782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9147" y="4039030"/>
            <a:ext cx="2389393" cy="5043573"/>
          </a:xfrm>
          <a:custGeom>
            <a:avLst/>
            <a:gdLst/>
            <a:ahLst/>
            <a:cxnLst/>
            <a:rect l="l" t="t" r="r" b="b"/>
            <a:pathLst>
              <a:path w="2389393" h="5043573">
                <a:moveTo>
                  <a:pt x="0" y="0"/>
                </a:moveTo>
                <a:lnTo>
                  <a:pt x="2389393" y="0"/>
                </a:lnTo>
                <a:lnTo>
                  <a:pt x="2389393" y="5043573"/>
                </a:lnTo>
                <a:lnTo>
                  <a:pt x="0" y="5043573"/>
                </a:lnTo>
                <a:lnTo>
                  <a:pt x="0" y="0"/>
                </a:lnTo>
                <a:close/>
              </a:path>
            </a:pathLst>
          </a:custGeom>
          <a:blipFill>
            <a:blip r:embed="rId5"/>
            <a:stretch>
              <a:fillRect/>
            </a:stretch>
          </a:blipFill>
        </p:spPr>
      </p:sp>
      <p:sp>
        <p:nvSpPr>
          <p:cNvPr id="5" name="Freeform 5"/>
          <p:cNvSpPr/>
          <p:nvPr/>
        </p:nvSpPr>
        <p:spPr>
          <a:xfrm>
            <a:off x="14923543" y="5368110"/>
            <a:ext cx="2574777" cy="2972325"/>
          </a:xfrm>
          <a:custGeom>
            <a:avLst/>
            <a:gdLst/>
            <a:ahLst/>
            <a:cxnLst/>
            <a:rect l="l" t="t" r="r" b="b"/>
            <a:pathLst>
              <a:path w="2574777" h="2972325">
                <a:moveTo>
                  <a:pt x="0" y="0"/>
                </a:moveTo>
                <a:lnTo>
                  <a:pt x="2574777" y="0"/>
                </a:lnTo>
                <a:lnTo>
                  <a:pt x="2574777" y="2972325"/>
                </a:lnTo>
                <a:lnTo>
                  <a:pt x="0" y="2972325"/>
                </a:lnTo>
                <a:lnTo>
                  <a:pt x="0" y="0"/>
                </a:lnTo>
                <a:close/>
              </a:path>
            </a:pathLst>
          </a:custGeom>
          <a:blipFill>
            <a:blip r:embed="rId6"/>
            <a:stretch>
              <a:fillRect/>
            </a:stretch>
          </a:blipFill>
        </p:spPr>
      </p:sp>
      <p:sp>
        <p:nvSpPr>
          <p:cNvPr id="6" name="Freeform 6"/>
          <p:cNvSpPr/>
          <p:nvPr/>
        </p:nvSpPr>
        <p:spPr>
          <a:xfrm flipH="1">
            <a:off x="1873843" y="5368110"/>
            <a:ext cx="1765174" cy="3890190"/>
          </a:xfrm>
          <a:custGeom>
            <a:avLst/>
            <a:gdLst/>
            <a:ahLst/>
            <a:cxnLst/>
            <a:rect l="l" t="t" r="r" b="b"/>
            <a:pathLst>
              <a:path w="1765174" h="3890190">
                <a:moveTo>
                  <a:pt x="1765174" y="0"/>
                </a:moveTo>
                <a:lnTo>
                  <a:pt x="0" y="0"/>
                </a:lnTo>
                <a:lnTo>
                  <a:pt x="0" y="3890190"/>
                </a:lnTo>
                <a:lnTo>
                  <a:pt x="1765174" y="3890190"/>
                </a:lnTo>
                <a:lnTo>
                  <a:pt x="1765174" y="0"/>
                </a:lnTo>
                <a:close/>
              </a:path>
            </a:pathLst>
          </a:custGeom>
          <a:blipFill>
            <a:blip r:embed="rId7"/>
            <a:stretch>
              <a:fillRect/>
            </a:stretch>
          </a:blipFill>
        </p:spPr>
      </p:sp>
      <p:sp>
        <p:nvSpPr>
          <p:cNvPr id="7" name="Freeform 7"/>
          <p:cNvSpPr/>
          <p:nvPr/>
        </p:nvSpPr>
        <p:spPr>
          <a:xfrm rot="-1041169">
            <a:off x="1122798" y="8652563"/>
            <a:ext cx="2193444" cy="658033"/>
          </a:xfrm>
          <a:custGeom>
            <a:avLst/>
            <a:gdLst/>
            <a:ahLst/>
            <a:cxnLst/>
            <a:rect l="l" t="t" r="r" b="b"/>
            <a:pathLst>
              <a:path w="2193444" h="658033">
                <a:moveTo>
                  <a:pt x="0" y="0"/>
                </a:moveTo>
                <a:lnTo>
                  <a:pt x="2193444" y="0"/>
                </a:lnTo>
                <a:lnTo>
                  <a:pt x="2193444" y="658033"/>
                </a:lnTo>
                <a:lnTo>
                  <a:pt x="0" y="6580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2036881" y="556451"/>
            <a:ext cx="2005214" cy="2182545"/>
          </a:xfrm>
          <a:custGeom>
            <a:avLst/>
            <a:gdLst/>
            <a:ahLst/>
            <a:cxnLst/>
            <a:rect l="l" t="t" r="r" b="b"/>
            <a:pathLst>
              <a:path w="2005214" h="2182545">
                <a:moveTo>
                  <a:pt x="0" y="0"/>
                </a:moveTo>
                <a:lnTo>
                  <a:pt x="2005213" y="0"/>
                </a:lnTo>
                <a:lnTo>
                  <a:pt x="2005213" y="2182545"/>
                </a:lnTo>
                <a:lnTo>
                  <a:pt x="0" y="2182545"/>
                </a:lnTo>
                <a:lnTo>
                  <a:pt x="0" y="0"/>
                </a:lnTo>
                <a:close/>
              </a:path>
            </a:pathLst>
          </a:custGeom>
          <a:blipFill>
            <a:blip r:embed="rId10"/>
            <a:stretch>
              <a:fillRect/>
            </a:stretch>
          </a:blipFill>
        </p:spPr>
      </p:sp>
      <p:sp>
        <p:nvSpPr>
          <p:cNvPr id="9" name="TextBox 9"/>
          <p:cNvSpPr txBox="1"/>
          <p:nvPr/>
        </p:nvSpPr>
        <p:spPr>
          <a:xfrm>
            <a:off x="3364457" y="3353274"/>
            <a:ext cx="11559087" cy="4022736"/>
          </a:xfrm>
          <a:prstGeom prst="rect">
            <a:avLst/>
          </a:prstGeom>
        </p:spPr>
        <p:txBody>
          <a:bodyPr lIns="0" tIns="0" rIns="0" bIns="0" rtlCol="0" anchor="t">
            <a:spAutoFit/>
          </a:bodyPr>
          <a:lstStyle/>
          <a:p>
            <a:pPr marL="0" lvl="0" indent="0" algn="ctr">
              <a:lnSpc>
                <a:spcPts val="10411"/>
              </a:lnSpc>
            </a:pPr>
            <a:r>
              <a:rPr lang="en-US" sz="9822" spc="-481">
                <a:solidFill>
                  <a:srgbClr val="AD8961"/>
                </a:solidFill>
                <a:latin typeface="Walter Turncoat"/>
              </a:rPr>
              <a:t>CAPSTONE PROJECT : HOTEL BOOKING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49240" y="2357090"/>
            <a:ext cx="11189520" cy="5572820"/>
          </a:xfrm>
          <a:custGeom>
            <a:avLst/>
            <a:gdLst/>
            <a:ahLst/>
            <a:cxnLst/>
            <a:rect l="l" t="t" r="r" b="b"/>
            <a:pathLst>
              <a:path w="11189520" h="5572820">
                <a:moveTo>
                  <a:pt x="0" y="0"/>
                </a:moveTo>
                <a:lnTo>
                  <a:pt x="11189520" y="0"/>
                </a:lnTo>
                <a:lnTo>
                  <a:pt x="11189520" y="5572820"/>
                </a:lnTo>
                <a:lnTo>
                  <a:pt x="0" y="5572820"/>
                </a:lnTo>
                <a:lnTo>
                  <a:pt x="0" y="0"/>
                </a:lnTo>
                <a:close/>
              </a:path>
            </a:pathLst>
          </a:custGeom>
          <a:blipFill>
            <a:blip r:embed="rId3"/>
            <a:stretch>
              <a:fillRect/>
            </a:stretch>
          </a:blipFill>
        </p:spPr>
      </p:sp>
      <p:sp>
        <p:nvSpPr>
          <p:cNvPr id="4" name="TextBox 4"/>
          <p:cNvSpPr txBox="1"/>
          <p:nvPr/>
        </p:nvSpPr>
        <p:spPr>
          <a:xfrm>
            <a:off x="0" y="331782"/>
            <a:ext cx="18288000" cy="1593746"/>
          </a:xfrm>
          <a:prstGeom prst="rect">
            <a:avLst/>
          </a:prstGeom>
        </p:spPr>
        <p:txBody>
          <a:bodyPr lIns="0" tIns="0" rIns="0" bIns="0" rtlCol="0" anchor="t">
            <a:spAutoFit/>
          </a:bodyPr>
          <a:lstStyle/>
          <a:p>
            <a:pPr algn="ctr">
              <a:lnSpc>
                <a:spcPts val="4158"/>
              </a:lnSpc>
              <a:spcBef>
                <a:spcPct val="0"/>
              </a:spcBef>
            </a:pPr>
            <a:r>
              <a:rPr lang="en-US" sz="3922" spc="-192" dirty="0">
                <a:solidFill>
                  <a:srgbClr val="000000"/>
                </a:solidFill>
                <a:latin typeface="Walter Turncoat"/>
              </a:rPr>
              <a:t>QUES 6. ANALYSE THE DISTRIBUTION OF AVERAGE DAILY RATES (ADR) AND IDENTIFY CORRELATIONS WITH THE NUMBER OF SPECIAL REQUESTS MADE BY GUESTS.</a:t>
            </a:r>
          </a:p>
        </p:txBody>
      </p:sp>
      <p:sp>
        <p:nvSpPr>
          <p:cNvPr id="5" name="TextBox 5"/>
          <p:cNvSpPr txBox="1"/>
          <p:nvPr/>
        </p:nvSpPr>
        <p:spPr>
          <a:xfrm>
            <a:off x="630405" y="8561382"/>
            <a:ext cx="17657595" cy="1593698"/>
          </a:xfrm>
          <a:prstGeom prst="rect">
            <a:avLst/>
          </a:prstGeom>
        </p:spPr>
        <p:txBody>
          <a:bodyPr lIns="0" tIns="0" rIns="0" bIns="0" rtlCol="0" anchor="t">
            <a:spAutoFit/>
          </a:bodyPr>
          <a:lstStyle/>
          <a:p>
            <a:pPr algn="ctr">
              <a:lnSpc>
                <a:spcPts val="4155"/>
              </a:lnSpc>
              <a:spcBef>
                <a:spcPct val="0"/>
              </a:spcBef>
            </a:pPr>
            <a:r>
              <a:rPr lang="en-US" sz="3920" spc="-192" dirty="0">
                <a:solidFill>
                  <a:srgbClr val="000000"/>
                </a:solidFill>
                <a:latin typeface="Walter Turncoat"/>
              </a:rPr>
              <a:t>AS THE NUMBER OF SPECIAL REQUESTS INCREASE WE CAN SEE THE INCREASE IN AVERAGE ADR. SO WE CAN SAY THAT SPECIAL REQUESTS IS DIRECTLY PROPORTIONAL TO AVERAGE ADR.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50861" y="2288364"/>
            <a:ext cx="11186278" cy="5710273"/>
          </a:xfrm>
          <a:custGeom>
            <a:avLst/>
            <a:gdLst/>
            <a:ahLst/>
            <a:cxnLst/>
            <a:rect l="l" t="t" r="r" b="b"/>
            <a:pathLst>
              <a:path w="11186278" h="5710273">
                <a:moveTo>
                  <a:pt x="0" y="0"/>
                </a:moveTo>
                <a:lnTo>
                  <a:pt x="11186278" y="0"/>
                </a:lnTo>
                <a:lnTo>
                  <a:pt x="11186278" y="5710272"/>
                </a:lnTo>
                <a:lnTo>
                  <a:pt x="0" y="5710272"/>
                </a:lnTo>
                <a:lnTo>
                  <a:pt x="0" y="0"/>
                </a:lnTo>
                <a:close/>
              </a:path>
            </a:pathLst>
          </a:custGeom>
          <a:blipFill>
            <a:blip r:embed="rId3"/>
            <a:stretch>
              <a:fillRect/>
            </a:stretch>
          </a:blipFill>
        </p:spPr>
      </p:sp>
      <p:sp>
        <p:nvSpPr>
          <p:cNvPr id="4" name="TextBox 4"/>
          <p:cNvSpPr txBox="1"/>
          <p:nvPr/>
        </p:nvSpPr>
        <p:spPr>
          <a:xfrm>
            <a:off x="0" y="331782"/>
            <a:ext cx="18288000" cy="1069871"/>
          </a:xfrm>
          <a:prstGeom prst="rect">
            <a:avLst/>
          </a:prstGeom>
        </p:spPr>
        <p:txBody>
          <a:bodyPr lIns="0" tIns="0" rIns="0" bIns="0" rtlCol="0" anchor="t">
            <a:spAutoFit/>
          </a:bodyPr>
          <a:lstStyle/>
          <a:p>
            <a:pPr algn="ctr">
              <a:lnSpc>
                <a:spcPts val="4158"/>
              </a:lnSpc>
              <a:spcBef>
                <a:spcPct val="0"/>
              </a:spcBef>
            </a:pPr>
            <a:r>
              <a:rPr lang="en-US" sz="3922" spc="-192" dirty="0">
                <a:solidFill>
                  <a:srgbClr val="000000"/>
                </a:solidFill>
                <a:latin typeface="Walter Turncoat"/>
              </a:rPr>
              <a:t>QUES 7. VISUALIZE THE RELATIONSHIP BETWEEN THE NUMBER OF REQUIRED CAR PARKING SPACES AND BOOKING TYPES (RESORT HOTEL VS. CITY HOTEL).</a:t>
            </a:r>
          </a:p>
        </p:txBody>
      </p:sp>
      <p:sp>
        <p:nvSpPr>
          <p:cNvPr id="5" name="TextBox 5"/>
          <p:cNvSpPr txBox="1"/>
          <p:nvPr/>
        </p:nvSpPr>
        <p:spPr>
          <a:xfrm>
            <a:off x="630405" y="8561382"/>
            <a:ext cx="17657595" cy="1069823"/>
          </a:xfrm>
          <a:prstGeom prst="rect">
            <a:avLst/>
          </a:prstGeom>
        </p:spPr>
        <p:txBody>
          <a:bodyPr lIns="0" tIns="0" rIns="0" bIns="0" rtlCol="0" anchor="t">
            <a:spAutoFit/>
          </a:bodyPr>
          <a:lstStyle/>
          <a:p>
            <a:pPr algn="ctr">
              <a:lnSpc>
                <a:spcPts val="4155"/>
              </a:lnSpc>
              <a:spcBef>
                <a:spcPct val="0"/>
              </a:spcBef>
            </a:pPr>
            <a:r>
              <a:rPr lang="en-US" sz="3920" spc="-192" dirty="0">
                <a:solidFill>
                  <a:srgbClr val="000000"/>
                </a:solidFill>
                <a:latin typeface="Walter Turncoat"/>
              </a:rPr>
              <a:t>COMPLEMENTARY SEGMENT HAS MAJORITY BOOKINGS FOLLOWED BY DIRECT SEGMENT IN BOTH THE HOTELS.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55733" y="2294292"/>
            <a:ext cx="11176533" cy="5698416"/>
          </a:xfrm>
          <a:custGeom>
            <a:avLst/>
            <a:gdLst/>
            <a:ahLst/>
            <a:cxnLst/>
            <a:rect l="l" t="t" r="r" b="b"/>
            <a:pathLst>
              <a:path w="11176533" h="5698416">
                <a:moveTo>
                  <a:pt x="0" y="0"/>
                </a:moveTo>
                <a:lnTo>
                  <a:pt x="11176534" y="0"/>
                </a:lnTo>
                <a:lnTo>
                  <a:pt x="11176534" y="5698416"/>
                </a:lnTo>
                <a:lnTo>
                  <a:pt x="0" y="5698416"/>
                </a:lnTo>
                <a:lnTo>
                  <a:pt x="0" y="0"/>
                </a:lnTo>
                <a:close/>
              </a:path>
            </a:pathLst>
          </a:custGeom>
          <a:blipFill>
            <a:blip r:embed="rId3"/>
            <a:stretch>
              <a:fillRect/>
            </a:stretch>
          </a:blipFill>
        </p:spPr>
      </p:sp>
      <p:sp>
        <p:nvSpPr>
          <p:cNvPr id="4" name="TextBox 4"/>
          <p:cNvSpPr txBox="1"/>
          <p:nvPr/>
        </p:nvSpPr>
        <p:spPr>
          <a:xfrm>
            <a:off x="0" y="331782"/>
            <a:ext cx="18288000" cy="1593746"/>
          </a:xfrm>
          <a:prstGeom prst="rect">
            <a:avLst/>
          </a:prstGeom>
        </p:spPr>
        <p:txBody>
          <a:bodyPr lIns="0" tIns="0" rIns="0" bIns="0" rtlCol="0" anchor="t">
            <a:spAutoFit/>
          </a:bodyPr>
          <a:lstStyle/>
          <a:p>
            <a:pPr algn="ctr">
              <a:lnSpc>
                <a:spcPts val="4158"/>
              </a:lnSpc>
              <a:spcBef>
                <a:spcPct val="0"/>
              </a:spcBef>
            </a:pPr>
            <a:r>
              <a:rPr lang="en-US" sz="3922" spc="-192" dirty="0">
                <a:solidFill>
                  <a:srgbClr val="000000"/>
                </a:solidFill>
                <a:latin typeface="Walter Turncoat"/>
              </a:rPr>
              <a:t>QUES 8. USE POWER BI TO EXPLORE HOW THE TOTAL NUMBER OF SPECIAL REQUESTS MADE BY GUESTS VARIES BY HOTEL TYPE AND CUSTOMER TYPE (E.G., TRANSIENT, GROUP).</a:t>
            </a:r>
          </a:p>
        </p:txBody>
      </p:sp>
      <p:sp>
        <p:nvSpPr>
          <p:cNvPr id="5" name="TextBox 5"/>
          <p:cNvSpPr txBox="1"/>
          <p:nvPr/>
        </p:nvSpPr>
        <p:spPr>
          <a:xfrm>
            <a:off x="630405" y="8561382"/>
            <a:ext cx="17657595" cy="1069823"/>
          </a:xfrm>
          <a:prstGeom prst="rect">
            <a:avLst/>
          </a:prstGeom>
        </p:spPr>
        <p:txBody>
          <a:bodyPr lIns="0" tIns="0" rIns="0" bIns="0" rtlCol="0" anchor="t">
            <a:spAutoFit/>
          </a:bodyPr>
          <a:lstStyle/>
          <a:p>
            <a:pPr algn="ctr">
              <a:lnSpc>
                <a:spcPts val="4155"/>
              </a:lnSpc>
              <a:spcBef>
                <a:spcPct val="0"/>
              </a:spcBef>
            </a:pPr>
            <a:r>
              <a:rPr lang="en-US" sz="3920" spc="-192" dirty="0">
                <a:solidFill>
                  <a:srgbClr val="000000"/>
                </a:solidFill>
                <a:latin typeface="Walter Turncoat"/>
              </a:rPr>
              <a:t> FOR BOTH THE HOTEL CONTRACT CUSTOMER TYPES ARE HIGHEST FOR AVERAGE OF SPECIAL REQUESTS.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68788" y="2307768"/>
            <a:ext cx="11150424" cy="5671464"/>
          </a:xfrm>
          <a:custGeom>
            <a:avLst/>
            <a:gdLst/>
            <a:ahLst/>
            <a:cxnLst/>
            <a:rect l="l" t="t" r="r" b="b"/>
            <a:pathLst>
              <a:path w="11150424" h="5671464">
                <a:moveTo>
                  <a:pt x="0" y="0"/>
                </a:moveTo>
                <a:lnTo>
                  <a:pt x="11150424" y="0"/>
                </a:lnTo>
                <a:lnTo>
                  <a:pt x="11150424" y="5671464"/>
                </a:lnTo>
                <a:lnTo>
                  <a:pt x="0" y="5671464"/>
                </a:lnTo>
                <a:lnTo>
                  <a:pt x="0" y="0"/>
                </a:lnTo>
                <a:close/>
              </a:path>
            </a:pathLst>
          </a:custGeom>
          <a:blipFill>
            <a:blip r:embed="rId3"/>
            <a:stretch>
              <a:fillRect/>
            </a:stretch>
          </a:blipFill>
        </p:spPr>
      </p:sp>
      <p:sp>
        <p:nvSpPr>
          <p:cNvPr id="4" name="TextBox 4"/>
          <p:cNvSpPr txBox="1"/>
          <p:nvPr/>
        </p:nvSpPr>
        <p:spPr>
          <a:xfrm>
            <a:off x="0" y="331782"/>
            <a:ext cx="18288000" cy="1593746"/>
          </a:xfrm>
          <a:prstGeom prst="rect">
            <a:avLst/>
          </a:prstGeom>
        </p:spPr>
        <p:txBody>
          <a:bodyPr lIns="0" tIns="0" rIns="0" bIns="0" rtlCol="0" anchor="t">
            <a:spAutoFit/>
          </a:bodyPr>
          <a:lstStyle/>
          <a:p>
            <a:pPr algn="ctr">
              <a:lnSpc>
                <a:spcPts val="4158"/>
              </a:lnSpc>
              <a:spcBef>
                <a:spcPct val="0"/>
              </a:spcBef>
            </a:pPr>
            <a:r>
              <a:rPr lang="en-US" sz="3922" spc="-192" dirty="0">
                <a:solidFill>
                  <a:srgbClr val="000000"/>
                </a:solidFill>
                <a:latin typeface="Walter Turncoat"/>
              </a:rPr>
              <a:t>QUES 9. EXPLORE MEAL PLANS AND THEIR IMPACT ON AVERAGE DAILY RATES (ADR). ANALYSE MEAL PLAN PREFERENCES AND THEIR ASSOCIATION WITH BOOKING CHANNELS.</a:t>
            </a:r>
          </a:p>
        </p:txBody>
      </p:sp>
      <p:sp>
        <p:nvSpPr>
          <p:cNvPr id="5" name="TextBox 5"/>
          <p:cNvSpPr txBox="1"/>
          <p:nvPr/>
        </p:nvSpPr>
        <p:spPr>
          <a:xfrm>
            <a:off x="630405" y="8561382"/>
            <a:ext cx="17657595" cy="1069823"/>
          </a:xfrm>
          <a:prstGeom prst="rect">
            <a:avLst/>
          </a:prstGeom>
        </p:spPr>
        <p:txBody>
          <a:bodyPr lIns="0" tIns="0" rIns="0" bIns="0" rtlCol="0" anchor="t">
            <a:spAutoFit/>
          </a:bodyPr>
          <a:lstStyle/>
          <a:p>
            <a:pPr algn="ctr">
              <a:lnSpc>
                <a:spcPts val="4155"/>
              </a:lnSpc>
              <a:spcBef>
                <a:spcPct val="0"/>
              </a:spcBef>
            </a:pPr>
            <a:r>
              <a:rPr lang="en-US" sz="3920" spc="-192" dirty="0">
                <a:solidFill>
                  <a:srgbClr val="000000"/>
                </a:solidFill>
                <a:latin typeface="Walter Turncoat"/>
              </a:rPr>
              <a:t>AVERAGE ADR IS MAXIMUM FOR HB CHANNEL WHILE TA/TO CHANNEL HAS HIGHEST MEAL PREFERENCES.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54108" y="2304539"/>
            <a:ext cx="11179784" cy="5677922"/>
          </a:xfrm>
          <a:custGeom>
            <a:avLst/>
            <a:gdLst/>
            <a:ahLst/>
            <a:cxnLst/>
            <a:rect l="l" t="t" r="r" b="b"/>
            <a:pathLst>
              <a:path w="11179784" h="5677922">
                <a:moveTo>
                  <a:pt x="0" y="0"/>
                </a:moveTo>
                <a:lnTo>
                  <a:pt x="11179784" y="0"/>
                </a:lnTo>
                <a:lnTo>
                  <a:pt x="11179784" y="5677922"/>
                </a:lnTo>
                <a:lnTo>
                  <a:pt x="0" y="5677922"/>
                </a:lnTo>
                <a:lnTo>
                  <a:pt x="0" y="0"/>
                </a:lnTo>
                <a:close/>
              </a:path>
            </a:pathLst>
          </a:custGeom>
          <a:blipFill>
            <a:blip r:embed="rId3"/>
            <a:stretch>
              <a:fillRect/>
            </a:stretch>
          </a:blipFill>
        </p:spPr>
      </p:sp>
      <p:sp>
        <p:nvSpPr>
          <p:cNvPr id="4" name="TextBox 4"/>
          <p:cNvSpPr txBox="1"/>
          <p:nvPr/>
        </p:nvSpPr>
        <p:spPr>
          <a:xfrm>
            <a:off x="0" y="331782"/>
            <a:ext cx="18288000" cy="1069871"/>
          </a:xfrm>
          <a:prstGeom prst="rect">
            <a:avLst/>
          </a:prstGeom>
        </p:spPr>
        <p:txBody>
          <a:bodyPr lIns="0" tIns="0" rIns="0" bIns="0" rtlCol="0" anchor="t">
            <a:spAutoFit/>
          </a:bodyPr>
          <a:lstStyle/>
          <a:p>
            <a:pPr algn="ctr">
              <a:lnSpc>
                <a:spcPts val="4158"/>
              </a:lnSpc>
              <a:spcBef>
                <a:spcPct val="0"/>
              </a:spcBef>
            </a:pPr>
            <a:r>
              <a:rPr lang="en-US" sz="3922" spc="-192" dirty="0">
                <a:solidFill>
                  <a:srgbClr val="000000"/>
                </a:solidFill>
                <a:latin typeface="Walter Turncoat"/>
              </a:rPr>
              <a:t>QUES 10. ANALYSE HOW MEAL PLANS CORRELATE WITH STAY DURATION AND INVESTIGATE ANY DIFFERENCES IN STAY LENGTHS BASED ON MEAL PLANS.</a:t>
            </a:r>
          </a:p>
        </p:txBody>
      </p:sp>
      <p:sp>
        <p:nvSpPr>
          <p:cNvPr id="5" name="TextBox 5"/>
          <p:cNvSpPr txBox="1"/>
          <p:nvPr/>
        </p:nvSpPr>
        <p:spPr>
          <a:xfrm>
            <a:off x="630405" y="8561382"/>
            <a:ext cx="17657595" cy="1069823"/>
          </a:xfrm>
          <a:prstGeom prst="rect">
            <a:avLst/>
          </a:prstGeom>
        </p:spPr>
        <p:txBody>
          <a:bodyPr lIns="0" tIns="0" rIns="0" bIns="0" rtlCol="0" anchor="t">
            <a:spAutoFit/>
          </a:bodyPr>
          <a:lstStyle/>
          <a:p>
            <a:pPr algn="ctr">
              <a:lnSpc>
                <a:spcPts val="4155"/>
              </a:lnSpc>
              <a:spcBef>
                <a:spcPct val="0"/>
              </a:spcBef>
            </a:pPr>
            <a:r>
              <a:rPr lang="en-US" sz="3920" spc="-192" dirty="0">
                <a:solidFill>
                  <a:srgbClr val="000000"/>
                </a:solidFill>
                <a:latin typeface="Walter Turncoat"/>
              </a:rPr>
              <a:t>STAYING IN WEEK NIGHTS AND STAYING IN WEEKEND NIGHTS BOTH ARE HIGHEST FOR HB MEAL PLANS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50861" y="2266401"/>
            <a:ext cx="11186278" cy="5754198"/>
          </a:xfrm>
          <a:custGeom>
            <a:avLst/>
            <a:gdLst/>
            <a:ahLst/>
            <a:cxnLst/>
            <a:rect l="l" t="t" r="r" b="b"/>
            <a:pathLst>
              <a:path w="11186278" h="5754198">
                <a:moveTo>
                  <a:pt x="0" y="0"/>
                </a:moveTo>
                <a:lnTo>
                  <a:pt x="11186278" y="0"/>
                </a:lnTo>
                <a:lnTo>
                  <a:pt x="11186278" y="5754198"/>
                </a:lnTo>
                <a:lnTo>
                  <a:pt x="0" y="5754198"/>
                </a:lnTo>
                <a:lnTo>
                  <a:pt x="0" y="0"/>
                </a:lnTo>
                <a:close/>
              </a:path>
            </a:pathLst>
          </a:custGeom>
          <a:blipFill>
            <a:blip r:embed="rId3"/>
            <a:stretch>
              <a:fillRect/>
            </a:stretch>
          </a:blipFill>
        </p:spPr>
      </p:sp>
      <p:sp>
        <p:nvSpPr>
          <p:cNvPr id="4" name="TextBox 4"/>
          <p:cNvSpPr txBox="1"/>
          <p:nvPr/>
        </p:nvSpPr>
        <p:spPr>
          <a:xfrm>
            <a:off x="0" y="331782"/>
            <a:ext cx="18288000" cy="1593746"/>
          </a:xfrm>
          <a:prstGeom prst="rect">
            <a:avLst/>
          </a:prstGeom>
        </p:spPr>
        <p:txBody>
          <a:bodyPr lIns="0" tIns="0" rIns="0" bIns="0" rtlCol="0" anchor="t">
            <a:spAutoFit/>
          </a:bodyPr>
          <a:lstStyle/>
          <a:p>
            <a:pPr algn="ctr">
              <a:lnSpc>
                <a:spcPts val="4158"/>
              </a:lnSpc>
              <a:spcBef>
                <a:spcPct val="0"/>
              </a:spcBef>
            </a:pPr>
            <a:r>
              <a:rPr lang="en-US" sz="3922" spc="-192" dirty="0">
                <a:solidFill>
                  <a:srgbClr val="000000"/>
                </a:solidFill>
                <a:latin typeface="Walter Turncoat"/>
              </a:rPr>
              <a:t>QUES 11. CORRELATE PARKING REQUIREMENTS AND SPECIAL REQUESTS WITH DIFFERENT MEAL PLANS. DETERMINE IF CERTAIN MEAL PLANS RESULT IN MORE REQUESTS OR PARKING NEEDS.</a:t>
            </a:r>
          </a:p>
        </p:txBody>
      </p:sp>
      <p:sp>
        <p:nvSpPr>
          <p:cNvPr id="5" name="TextBox 5"/>
          <p:cNvSpPr txBox="1"/>
          <p:nvPr/>
        </p:nvSpPr>
        <p:spPr>
          <a:xfrm>
            <a:off x="630405" y="8561382"/>
            <a:ext cx="17657595" cy="1593698"/>
          </a:xfrm>
          <a:prstGeom prst="rect">
            <a:avLst/>
          </a:prstGeom>
        </p:spPr>
        <p:txBody>
          <a:bodyPr lIns="0" tIns="0" rIns="0" bIns="0" rtlCol="0" anchor="t">
            <a:spAutoFit/>
          </a:bodyPr>
          <a:lstStyle/>
          <a:p>
            <a:pPr algn="ctr">
              <a:lnSpc>
                <a:spcPts val="4155"/>
              </a:lnSpc>
              <a:spcBef>
                <a:spcPct val="0"/>
              </a:spcBef>
            </a:pPr>
            <a:r>
              <a:rPr lang="en-US" sz="3920" spc="-192" dirty="0">
                <a:solidFill>
                  <a:srgbClr val="000000"/>
                </a:solidFill>
                <a:latin typeface="Walter Turncoat"/>
              </a:rPr>
              <a:t>TOTAL SPECIAL REQUESTS IS HIGHEST AND SAME FOR FB, HB, BB MEAL PLAN HOWEVER REQUIRED CAR PARKING SPACE IS HIGHEST FOR SC FOR WHICH SPECIAL REQUEST IS THE LOWEST.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52484" y="2219496"/>
            <a:ext cx="11183033" cy="5848008"/>
          </a:xfrm>
          <a:custGeom>
            <a:avLst/>
            <a:gdLst/>
            <a:ahLst/>
            <a:cxnLst/>
            <a:rect l="l" t="t" r="r" b="b"/>
            <a:pathLst>
              <a:path w="11183033" h="5848008">
                <a:moveTo>
                  <a:pt x="0" y="0"/>
                </a:moveTo>
                <a:lnTo>
                  <a:pt x="11183032" y="0"/>
                </a:lnTo>
                <a:lnTo>
                  <a:pt x="11183032" y="5848008"/>
                </a:lnTo>
                <a:lnTo>
                  <a:pt x="0" y="5848008"/>
                </a:lnTo>
                <a:lnTo>
                  <a:pt x="0" y="0"/>
                </a:lnTo>
                <a:close/>
              </a:path>
            </a:pathLst>
          </a:custGeom>
          <a:blipFill>
            <a:blip r:embed="rId3"/>
            <a:stretch>
              <a:fillRect/>
            </a:stretch>
          </a:blipFill>
        </p:spPr>
      </p:sp>
      <p:sp>
        <p:nvSpPr>
          <p:cNvPr id="4" name="TextBox 4"/>
          <p:cNvSpPr txBox="1"/>
          <p:nvPr/>
        </p:nvSpPr>
        <p:spPr>
          <a:xfrm>
            <a:off x="0" y="331782"/>
            <a:ext cx="18288000" cy="1593746"/>
          </a:xfrm>
          <a:prstGeom prst="rect">
            <a:avLst/>
          </a:prstGeom>
        </p:spPr>
        <p:txBody>
          <a:bodyPr lIns="0" tIns="0" rIns="0" bIns="0" rtlCol="0" anchor="t">
            <a:spAutoFit/>
          </a:bodyPr>
          <a:lstStyle/>
          <a:p>
            <a:pPr algn="ctr">
              <a:lnSpc>
                <a:spcPts val="4158"/>
              </a:lnSpc>
              <a:spcBef>
                <a:spcPct val="0"/>
              </a:spcBef>
            </a:pPr>
            <a:r>
              <a:rPr lang="en-US" sz="3922" spc="-192" dirty="0">
                <a:solidFill>
                  <a:srgbClr val="000000"/>
                </a:solidFill>
                <a:latin typeface="Walter Turncoat"/>
              </a:rPr>
              <a:t>QUES 12. EXPLORE HOW MEAL PLANS ARE DISTRIBUTED ACROSS VARIOUS BOOKING CHANNELS. ANALYSE IF CERTAIN CHANNELS ARE ASSOCIATED WITH SPECIFIC MEAL PLANS.</a:t>
            </a:r>
          </a:p>
        </p:txBody>
      </p:sp>
      <p:sp>
        <p:nvSpPr>
          <p:cNvPr id="5" name="TextBox 5"/>
          <p:cNvSpPr txBox="1"/>
          <p:nvPr/>
        </p:nvSpPr>
        <p:spPr>
          <a:xfrm>
            <a:off x="630405" y="8561382"/>
            <a:ext cx="17657595" cy="1069823"/>
          </a:xfrm>
          <a:prstGeom prst="rect">
            <a:avLst/>
          </a:prstGeom>
        </p:spPr>
        <p:txBody>
          <a:bodyPr lIns="0" tIns="0" rIns="0" bIns="0" rtlCol="0" anchor="t">
            <a:spAutoFit/>
          </a:bodyPr>
          <a:lstStyle/>
          <a:p>
            <a:pPr algn="ctr">
              <a:lnSpc>
                <a:spcPts val="4155"/>
              </a:lnSpc>
              <a:spcBef>
                <a:spcPct val="0"/>
              </a:spcBef>
            </a:pPr>
            <a:r>
              <a:rPr lang="en-US" sz="3920" spc="-192" dirty="0">
                <a:solidFill>
                  <a:srgbClr val="000000"/>
                </a:solidFill>
                <a:latin typeface="Walter Turncoat"/>
              </a:rPr>
              <a:t> CLEARLY, BB PLAN IS MORE ASSOCIATED THAN ANY OTHER PLAN IN ALL THE BOOKING SEGMENT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55733" y="2338352"/>
            <a:ext cx="11176533" cy="5610297"/>
          </a:xfrm>
          <a:custGeom>
            <a:avLst/>
            <a:gdLst/>
            <a:ahLst/>
            <a:cxnLst/>
            <a:rect l="l" t="t" r="r" b="b"/>
            <a:pathLst>
              <a:path w="11176533" h="5610297">
                <a:moveTo>
                  <a:pt x="0" y="0"/>
                </a:moveTo>
                <a:lnTo>
                  <a:pt x="11176534" y="0"/>
                </a:lnTo>
                <a:lnTo>
                  <a:pt x="11176534" y="5610296"/>
                </a:lnTo>
                <a:lnTo>
                  <a:pt x="0" y="5610296"/>
                </a:lnTo>
                <a:lnTo>
                  <a:pt x="0" y="0"/>
                </a:lnTo>
                <a:close/>
              </a:path>
            </a:pathLst>
          </a:custGeom>
          <a:blipFill>
            <a:blip r:embed="rId3"/>
            <a:stretch>
              <a:fillRect/>
            </a:stretch>
          </a:blipFill>
        </p:spPr>
      </p:sp>
      <p:sp>
        <p:nvSpPr>
          <p:cNvPr id="4" name="TextBox 4"/>
          <p:cNvSpPr txBox="1"/>
          <p:nvPr/>
        </p:nvSpPr>
        <p:spPr>
          <a:xfrm>
            <a:off x="0" y="331782"/>
            <a:ext cx="18288000" cy="1069871"/>
          </a:xfrm>
          <a:prstGeom prst="rect">
            <a:avLst/>
          </a:prstGeom>
        </p:spPr>
        <p:txBody>
          <a:bodyPr lIns="0" tIns="0" rIns="0" bIns="0" rtlCol="0" anchor="t">
            <a:spAutoFit/>
          </a:bodyPr>
          <a:lstStyle/>
          <a:p>
            <a:pPr algn="ctr">
              <a:lnSpc>
                <a:spcPts val="4158"/>
              </a:lnSpc>
              <a:spcBef>
                <a:spcPct val="0"/>
              </a:spcBef>
            </a:pPr>
            <a:r>
              <a:rPr lang="en-US" sz="3922" spc="-192" dirty="0">
                <a:solidFill>
                  <a:srgbClr val="000000"/>
                </a:solidFill>
                <a:latin typeface="Walter Turncoat"/>
              </a:rPr>
              <a:t>QUES 13. VISUALIZE BOOKING DISTRIBUTION ACROSS DIFFERENT MARKET SEGMENTS AND ANALYSE CANCELLATION RATES WITHIN EACH SEGMENT.</a:t>
            </a:r>
          </a:p>
        </p:txBody>
      </p:sp>
      <p:sp>
        <p:nvSpPr>
          <p:cNvPr id="5" name="TextBox 5"/>
          <p:cNvSpPr txBox="1"/>
          <p:nvPr/>
        </p:nvSpPr>
        <p:spPr>
          <a:xfrm>
            <a:off x="630405" y="8561382"/>
            <a:ext cx="17657595" cy="1593698"/>
          </a:xfrm>
          <a:prstGeom prst="rect">
            <a:avLst/>
          </a:prstGeom>
        </p:spPr>
        <p:txBody>
          <a:bodyPr lIns="0" tIns="0" rIns="0" bIns="0" rtlCol="0" anchor="t">
            <a:spAutoFit/>
          </a:bodyPr>
          <a:lstStyle/>
          <a:p>
            <a:pPr algn="ctr">
              <a:lnSpc>
                <a:spcPts val="4155"/>
              </a:lnSpc>
              <a:spcBef>
                <a:spcPct val="0"/>
              </a:spcBef>
            </a:pPr>
            <a:r>
              <a:rPr lang="en-US" sz="3920" spc="-192" dirty="0">
                <a:solidFill>
                  <a:srgbClr val="000000"/>
                </a:solidFill>
                <a:latin typeface="Walter Turncoat"/>
              </a:rPr>
              <a:t> THE NUMBER OF BOOKINGS IS MAXIMUM FOR ONLINE TA MARKET SEGMENT AND CANCELLATION RATE IS HIGHEST FOR GROUPS MARKET SEGMENT WHICH IS 60.69%</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49240" y="2320523"/>
            <a:ext cx="11189520" cy="5645954"/>
          </a:xfrm>
          <a:custGeom>
            <a:avLst/>
            <a:gdLst/>
            <a:ahLst/>
            <a:cxnLst/>
            <a:rect l="l" t="t" r="r" b="b"/>
            <a:pathLst>
              <a:path w="11189520" h="5645954">
                <a:moveTo>
                  <a:pt x="0" y="0"/>
                </a:moveTo>
                <a:lnTo>
                  <a:pt x="11189520" y="0"/>
                </a:lnTo>
                <a:lnTo>
                  <a:pt x="11189520" y="5645954"/>
                </a:lnTo>
                <a:lnTo>
                  <a:pt x="0" y="5645954"/>
                </a:lnTo>
                <a:lnTo>
                  <a:pt x="0" y="0"/>
                </a:lnTo>
                <a:close/>
              </a:path>
            </a:pathLst>
          </a:custGeom>
          <a:blipFill>
            <a:blip r:embed="rId3"/>
            <a:stretch>
              <a:fillRect/>
            </a:stretch>
          </a:blipFill>
        </p:spPr>
      </p:sp>
      <p:sp>
        <p:nvSpPr>
          <p:cNvPr id="4" name="TextBox 4"/>
          <p:cNvSpPr txBox="1"/>
          <p:nvPr/>
        </p:nvSpPr>
        <p:spPr>
          <a:xfrm>
            <a:off x="0" y="331782"/>
            <a:ext cx="18288000" cy="1593746"/>
          </a:xfrm>
          <a:prstGeom prst="rect">
            <a:avLst/>
          </a:prstGeom>
        </p:spPr>
        <p:txBody>
          <a:bodyPr lIns="0" tIns="0" rIns="0" bIns="0" rtlCol="0" anchor="t">
            <a:spAutoFit/>
          </a:bodyPr>
          <a:lstStyle/>
          <a:p>
            <a:pPr algn="ctr">
              <a:lnSpc>
                <a:spcPts val="4158"/>
              </a:lnSpc>
              <a:spcBef>
                <a:spcPct val="0"/>
              </a:spcBef>
            </a:pPr>
            <a:r>
              <a:rPr lang="en-US" sz="3922" spc="-192">
                <a:solidFill>
                  <a:srgbClr val="000000"/>
                </a:solidFill>
                <a:latin typeface="Walter Turncoat"/>
              </a:rPr>
              <a:t>QUES 14. COMPARE THE EFFECTIVENESS OF BOOKING DISTRIBUTION CHANNELS IN GENERATING CONFIRMED BOOKINGS. IDENTIFY THE MOST COMMONLY USED CHANNELS BY GUESTS.</a:t>
            </a:r>
          </a:p>
        </p:txBody>
      </p:sp>
      <p:sp>
        <p:nvSpPr>
          <p:cNvPr id="5" name="TextBox 5"/>
          <p:cNvSpPr txBox="1"/>
          <p:nvPr/>
        </p:nvSpPr>
        <p:spPr>
          <a:xfrm>
            <a:off x="630405" y="8561382"/>
            <a:ext cx="17657595" cy="1593698"/>
          </a:xfrm>
          <a:prstGeom prst="rect">
            <a:avLst/>
          </a:prstGeom>
        </p:spPr>
        <p:txBody>
          <a:bodyPr lIns="0" tIns="0" rIns="0" bIns="0" rtlCol="0" anchor="t">
            <a:spAutoFit/>
          </a:bodyPr>
          <a:lstStyle/>
          <a:p>
            <a:pPr algn="ctr">
              <a:lnSpc>
                <a:spcPts val="4155"/>
              </a:lnSpc>
              <a:spcBef>
                <a:spcPct val="0"/>
              </a:spcBef>
            </a:pPr>
            <a:r>
              <a:rPr lang="en-US" sz="3920" spc="-192" dirty="0">
                <a:solidFill>
                  <a:srgbClr val="000000"/>
                </a:solidFill>
                <a:latin typeface="Walter Turncoat"/>
              </a:rPr>
              <a:t>CONFIRMATION RATE IS GOOD FOR DIRECT, CORPORATE AND GDS CHANNEL WHICH IS NEARLY 80%. HOWEVER CONFIRMATION RATE IS ABOVE AVERAGE FOR TA/TO CHANNEL WHICH IS THE HIGHEST IN NUMBER OF BOOKINGS.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49240" y="2349777"/>
            <a:ext cx="11189520" cy="5587447"/>
          </a:xfrm>
          <a:custGeom>
            <a:avLst/>
            <a:gdLst/>
            <a:ahLst/>
            <a:cxnLst/>
            <a:rect l="l" t="t" r="r" b="b"/>
            <a:pathLst>
              <a:path w="11189520" h="5587447">
                <a:moveTo>
                  <a:pt x="0" y="0"/>
                </a:moveTo>
                <a:lnTo>
                  <a:pt x="11189520" y="0"/>
                </a:lnTo>
                <a:lnTo>
                  <a:pt x="11189520" y="5587446"/>
                </a:lnTo>
                <a:lnTo>
                  <a:pt x="0" y="5587446"/>
                </a:lnTo>
                <a:lnTo>
                  <a:pt x="0" y="0"/>
                </a:lnTo>
                <a:close/>
              </a:path>
            </a:pathLst>
          </a:custGeom>
          <a:blipFill>
            <a:blip r:embed="rId3"/>
            <a:stretch>
              <a:fillRect/>
            </a:stretch>
          </a:blipFill>
        </p:spPr>
      </p:sp>
      <p:sp>
        <p:nvSpPr>
          <p:cNvPr id="4" name="TextBox 4"/>
          <p:cNvSpPr txBox="1"/>
          <p:nvPr/>
        </p:nvSpPr>
        <p:spPr>
          <a:xfrm>
            <a:off x="0" y="331782"/>
            <a:ext cx="18288000" cy="1593746"/>
          </a:xfrm>
          <a:prstGeom prst="rect">
            <a:avLst/>
          </a:prstGeom>
        </p:spPr>
        <p:txBody>
          <a:bodyPr lIns="0" tIns="0" rIns="0" bIns="0" rtlCol="0" anchor="t">
            <a:spAutoFit/>
          </a:bodyPr>
          <a:lstStyle/>
          <a:p>
            <a:pPr algn="ctr">
              <a:lnSpc>
                <a:spcPts val="4158"/>
              </a:lnSpc>
              <a:spcBef>
                <a:spcPct val="0"/>
              </a:spcBef>
            </a:pPr>
            <a:r>
              <a:rPr lang="en-US" sz="3922" spc="-192">
                <a:solidFill>
                  <a:srgbClr val="000000"/>
                </a:solidFill>
                <a:latin typeface="Walter Turncoat"/>
              </a:rPr>
              <a:t>QUES 15. VISUALIZE THE PERCENTAGE OF REPEATED GUESTS FOR EACH HOTEL TYPE (RESORT HOTEL VS. CITY HOTEL) OVER TIME. EXPLORE FACTORS INFLUENCING GUEST RETENTION.</a:t>
            </a:r>
          </a:p>
        </p:txBody>
      </p:sp>
      <p:sp>
        <p:nvSpPr>
          <p:cNvPr id="5" name="TextBox 5"/>
          <p:cNvSpPr txBox="1"/>
          <p:nvPr/>
        </p:nvSpPr>
        <p:spPr>
          <a:xfrm>
            <a:off x="1630450" y="8112510"/>
            <a:ext cx="14461133" cy="1744668"/>
          </a:xfrm>
          <a:prstGeom prst="rect">
            <a:avLst/>
          </a:prstGeom>
        </p:spPr>
        <p:txBody>
          <a:bodyPr lIns="0" tIns="0" rIns="0" bIns="0" rtlCol="0" anchor="t">
            <a:spAutoFit/>
          </a:bodyPr>
          <a:lstStyle/>
          <a:p>
            <a:pPr algn="ctr">
              <a:lnSpc>
                <a:spcPts val="3403"/>
              </a:lnSpc>
              <a:spcBef>
                <a:spcPct val="0"/>
              </a:spcBef>
            </a:pPr>
            <a:r>
              <a:rPr lang="en-US" sz="3210" spc="-157" dirty="0">
                <a:solidFill>
                  <a:srgbClr val="000000"/>
                </a:solidFill>
                <a:latin typeface="Walter Turncoat"/>
              </a:rPr>
              <a:t>THE NUMBER OF REPEATED GUEST IS MAXIMUM FOR MARCH MONTH WHICH IS 422, ALSO THE RATIO OF REPEATED GUEST TO NON REPEATED GUEST IS VERY LOW I.E. MAJORITY OF GUESTS IN HOTEL ARE NON REPEATED.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10511534" y="3502159"/>
            <a:ext cx="5296867" cy="5394957"/>
          </a:xfrm>
          <a:custGeom>
            <a:avLst/>
            <a:gdLst/>
            <a:ahLst/>
            <a:cxnLst/>
            <a:rect l="l" t="t" r="r" b="b"/>
            <a:pathLst>
              <a:path w="5296867" h="5394957">
                <a:moveTo>
                  <a:pt x="0" y="0"/>
                </a:moveTo>
                <a:lnTo>
                  <a:pt x="5296867" y="0"/>
                </a:lnTo>
                <a:lnTo>
                  <a:pt x="5296867" y="5394957"/>
                </a:lnTo>
                <a:lnTo>
                  <a:pt x="0" y="53949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832514" y="1265545"/>
            <a:ext cx="12622972" cy="1874776"/>
          </a:xfrm>
          <a:prstGeom prst="rect">
            <a:avLst/>
          </a:prstGeom>
        </p:spPr>
        <p:txBody>
          <a:bodyPr lIns="0" tIns="0" rIns="0" bIns="0" rtlCol="0" anchor="t">
            <a:spAutoFit/>
          </a:bodyPr>
          <a:lstStyle/>
          <a:p>
            <a:pPr marL="0" lvl="0" indent="0" algn="ctr">
              <a:lnSpc>
                <a:spcPts val="7303"/>
              </a:lnSpc>
            </a:pPr>
            <a:r>
              <a:rPr lang="en-US" sz="6700" spc="-207">
                <a:solidFill>
                  <a:srgbClr val="FFFFFF"/>
                </a:solidFill>
                <a:latin typeface="Canva Sans Bold"/>
              </a:rPr>
              <a:t>OBJECTIVES , ANALYSIS SCOPE AND GOALS OF THE PROJECT</a:t>
            </a:r>
          </a:p>
        </p:txBody>
      </p:sp>
      <p:sp>
        <p:nvSpPr>
          <p:cNvPr id="5" name="Freeform 5"/>
          <p:cNvSpPr/>
          <p:nvPr/>
        </p:nvSpPr>
        <p:spPr>
          <a:xfrm>
            <a:off x="2379298" y="3634002"/>
            <a:ext cx="5167421" cy="5263114"/>
          </a:xfrm>
          <a:custGeom>
            <a:avLst/>
            <a:gdLst/>
            <a:ahLst/>
            <a:cxnLst/>
            <a:rect l="l" t="t" r="r" b="b"/>
            <a:pathLst>
              <a:path w="5167421" h="5263114">
                <a:moveTo>
                  <a:pt x="0" y="0"/>
                </a:moveTo>
                <a:lnTo>
                  <a:pt x="5167422" y="0"/>
                </a:lnTo>
                <a:lnTo>
                  <a:pt x="5167422" y="5263114"/>
                </a:lnTo>
                <a:lnTo>
                  <a:pt x="0" y="52631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3073447" y="5105400"/>
            <a:ext cx="3779125" cy="3509010"/>
          </a:xfrm>
          <a:prstGeom prst="rect">
            <a:avLst/>
          </a:prstGeom>
        </p:spPr>
        <p:txBody>
          <a:bodyPr lIns="0" tIns="0" rIns="0" bIns="0" rtlCol="0" anchor="t">
            <a:spAutoFit/>
          </a:bodyPr>
          <a:lstStyle/>
          <a:p>
            <a:pPr algn="ctr">
              <a:lnSpc>
                <a:spcPts val="3104"/>
              </a:lnSpc>
            </a:pPr>
            <a:r>
              <a:rPr lang="en-US" sz="2299" spc="137">
                <a:solidFill>
                  <a:srgbClr val="303030"/>
                </a:solidFill>
                <a:latin typeface="Canva Sans Bold"/>
              </a:rPr>
              <a:t>Perform EDA on the given dataset and draw useful conclusions about general trends in hotel bookings </a:t>
            </a:r>
          </a:p>
          <a:p>
            <a:pPr marL="0" lvl="0" indent="0" algn="ctr">
              <a:lnSpc>
                <a:spcPts val="3104"/>
              </a:lnSpc>
              <a:spcBef>
                <a:spcPct val="0"/>
              </a:spcBef>
            </a:pPr>
            <a:r>
              <a:rPr lang="en-US" sz="2299" spc="137">
                <a:solidFill>
                  <a:srgbClr val="303030"/>
                </a:solidFill>
                <a:latin typeface="Canva Sans Bold"/>
              </a:rPr>
              <a:t>and how factors governing hotel bookings interact with each other.</a:t>
            </a:r>
          </a:p>
        </p:txBody>
      </p:sp>
      <p:sp>
        <p:nvSpPr>
          <p:cNvPr id="7" name="TextBox 7"/>
          <p:cNvSpPr txBox="1"/>
          <p:nvPr/>
        </p:nvSpPr>
        <p:spPr>
          <a:xfrm>
            <a:off x="10711637" y="5105400"/>
            <a:ext cx="4896660" cy="3509010"/>
          </a:xfrm>
          <a:prstGeom prst="rect">
            <a:avLst/>
          </a:prstGeom>
        </p:spPr>
        <p:txBody>
          <a:bodyPr lIns="0" tIns="0" rIns="0" bIns="0" rtlCol="0" anchor="t">
            <a:spAutoFit/>
          </a:bodyPr>
          <a:lstStyle/>
          <a:p>
            <a:pPr marL="0" lvl="0" indent="0" algn="ctr">
              <a:lnSpc>
                <a:spcPts val="3104"/>
              </a:lnSpc>
              <a:spcBef>
                <a:spcPct val="0"/>
              </a:spcBef>
            </a:pPr>
            <a:r>
              <a:rPr lang="en-US" sz="2299" spc="137">
                <a:solidFill>
                  <a:srgbClr val="303030"/>
                </a:solidFill>
                <a:latin typeface="Canva Sans Bold"/>
              </a:rPr>
              <a:t>To create a Power bi report utilizing the Hotel bookings database .The dashboard will help in understanding the analysis of booking details and history, meal and stay details analysis and reservation status analysis among all.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65516" y="2328397"/>
            <a:ext cx="11156968" cy="5630205"/>
          </a:xfrm>
          <a:custGeom>
            <a:avLst/>
            <a:gdLst/>
            <a:ahLst/>
            <a:cxnLst/>
            <a:rect l="l" t="t" r="r" b="b"/>
            <a:pathLst>
              <a:path w="11156968" h="5630205">
                <a:moveTo>
                  <a:pt x="0" y="0"/>
                </a:moveTo>
                <a:lnTo>
                  <a:pt x="11156968" y="0"/>
                </a:lnTo>
                <a:lnTo>
                  <a:pt x="11156968" y="5630206"/>
                </a:lnTo>
                <a:lnTo>
                  <a:pt x="0" y="5630206"/>
                </a:lnTo>
                <a:lnTo>
                  <a:pt x="0" y="0"/>
                </a:lnTo>
                <a:close/>
              </a:path>
            </a:pathLst>
          </a:custGeom>
          <a:blipFill>
            <a:blip r:embed="rId3"/>
            <a:stretch>
              <a:fillRect/>
            </a:stretch>
          </a:blipFill>
        </p:spPr>
      </p:sp>
      <p:sp>
        <p:nvSpPr>
          <p:cNvPr id="4" name="TextBox 4"/>
          <p:cNvSpPr txBox="1"/>
          <p:nvPr/>
        </p:nvSpPr>
        <p:spPr>
          <a:xfrm>
            <a:off x="0" y="331782"/>
            <a:ext cx="18288000" cy="1593746"/>
          </a:xfrm>
          <a:prstGeom prst="rect">
            <a:avLst/>
          </a:prstGeom>
        </p:spPr>
        <p:txBody>
          <a:bodyPr lIns="0" tIns="0" rIns="0" bIns="0" rtlCol="0" anchor="t">
            <a:spAutoFit/>
          </a:bodyPr>
          <a:lstStyle/>
          <a:p>
            <a:pPr algn="ctr">
              <a:lnSpc>
                <a:spcPts val="4158"/>
              </a:lnSpc>
              <a:spcBef>
                <a:spcPct val="0"/>
              </a:spcBef>
            </a:pPr>
            <a:r>
              <a:rPr lang="en-US" sz="3922" spc="-192">
                <a:solidFill>
                  <a:srgbClr val="000000"/>
                </a:solidFill>
                <a:latin typeface="Walter Turncoat"/>
              </a:rPr>
              <a:t>QUES 16. ANALYSE THE IMPACT OF A GUEST'S BOOKING HISTORY (PREVIOUS CANCELLATIONS AND NONCANCELLED BOOKINGS) ON THEIR LIKELIHOOD OF CANCELLING A CURRENT BOOKING.</a:t>
            </a:r>
          </a:p>
        </p:txBody>
      </p:sp>
      <p:sp>
        <p:nvSpPr>
          <p:cNvPr id="5" name="TextBox 5"/>
          <p:cNvSpPr txBox="1"/>
          <p:nvPr/>
        </p:nvSpPr>
        <p:spPr>
          <a:xfrm>
            <a:off x="282984" y="8829294"/>
            <a:ext cx="17722033" cy="886587"/>
          </a:xfrm>
          <a:prstGeom prst="rect">
            <a:avLst/>
          </a:prstGeom>
        </p:spPr>
        <p:txBody>
          <a:bodyPr lIns="0" tIns="0" rIns="0" bIns="0" rtlCol="0" anchor="t">
            <a:spAutoFit/>
          </a:bodyPr>
          <a:lstStyle/>
          <a:p>
            <a:pPr algn="ctr">
              <a:lnSpc>
                <a:spcPts val="3403"/>
              </a:lnSpc>
              <a:spcBef>
                <a:spcPct val="0"/>
              </a:spcBef>
            </a:pPr>
            <a:r>
              <a:rPr lang="en-US" sz="3210" spc="-157" dirty="0">
                <a:solidFill>
                  <a:srgbClr val="000000"/>
                </a:solidFill>
                <a:latin typeface="Walter Turncoat"/>
              </a:rPr>
              <a:t>THE RATIO OF BOOKINGS TO BE CANCELLED IS LOWER THAN NON CANCELLED BOOKINGS. SO, FUTURE BOOKINGS CHANCES TO BE CANCELLED ARE LESS.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25088" y="2326840"/>
            <a:ext cx="11237823" cy="5633319"/>
          </a:xfrm>
          <a:custGeom>
            <a:avLst/>
            <a:gdLst/>
            <a:ahLst/>
            <a:cxnLst/>
            <a:rect l="l" t="t" r="r" b="b"/>
            <a:pathLst>
              <a:path w="11237823" h="5633319">
                <a:moveTo>
                  <a:pt x="0" y="0"/>
                </a:moveTo>
                <a:lnTo>
                  <a:pt x="11237824" y="0"/>
                </a:lnTo>
                <a:lnTo>
                  <a:pt x="11237824" y="5633320"/>
                </a:lnTo>
                <a:lnTo>
                  <a:pt x="0" y="5633320"/>
                </a:lnTo>
                <a:lnTo>
                  <a:pt x="0" y="0"/>
                </a:lnTo>
                <a:close/>
              </a:path>
            </a:pathLst>
          </a:custGeom>
          <a:blipFill>
            <a:blip r:embed="rId3"/>
            <a:stretch>
              <a:fillRect/>
            </a:stretch>
          </a:blipFill>
        </p:spPr>
      </p:sp>
      <p:sp>
        <p:nvSpPr>
          <p:cNvPr id="4" name="TextBox 4"/>
          <p:cNvSpPr txBox="1"/>
          <p:nvPr/>
        </p:nvSpPr>
        <p:spPr>
          <a:xfrm>
            <a:off x="0" y="331782"/>
            <a:ext cx="18288000" cy="1593746"/>
          </a:xfrm>
          <a:prstGeom prst="rect">
            <a:avLst/>
          </a:prstGeom>
        </p:spPr>
        <p:txBody>
          <a:bodyPr lIns="0" tIns="0" rIns="0" bIns="0" rtlCol="0" anchor="t">
            <a:spAutoFit/>
          </a:bodyPr>
          <a:lstStyle/>
          <a:p>
            <a:pPr algn="ctr">
              <a:lnSpc>
                <a:spcPts val="4158"/>
              </a:lnSpc>
              <a:spcBef>
                <a:spcPct val="0"/>
              </a:spcBef>
            </a:pPr>
            <a:r>
              <a:rPr lang="en-US" sz="3922" spc="-192">
                <a:solidFill>
                  <a:srgbClr val="000000"/>
                </a:solidFill>
                <a:latin typeface="Walter Turncoat"/>
              </a:rPr>
              <a:t>QUES 17. VISUALIZE THE DISTRIBUTION OF RESERVED AND ASSIGNED ROOM TYPES. ANALYSE WHETHER GUESTS TEND TO RECEIVE THE ROOM TYPE THEY INITIALLY RESERVED.</a:t>
            </a:r>
          </a:p>
        </p:txBody>
      </p:sp>
      <p:sp>
        <p:nvSpPr>
          <p:cNvPr id="5" name="TextBox 5"/>
          <p:cNvSpPr txBox="1"/>
          <p:nvPr/>
        </p:nvSpPr>
        <p:spPr>
          <a:xfrm>
            <a:off x="0" y="8829294"/>
            <a:ext cx="18288000" cy="1315628"/>
          </a:xfrm>
          <a:prstGeom prst="rect">
            <a:avLst/>
          </a:prstGeom>
        </p:spPr>
        <p:txBody>
          <a:bodyPr lIns="0" tIns="0" rIns="0" bIns="0" rtlCol="0" anchor="t">
            <a:spAutoFit/>
          </a:bodyPr>
          <a:lstStyle/>
          <a:p>
            <a:pPr algn="ctr">
              <a:lnSpc>
                <a:spcPts val="3403"/>
              </a:lnSpc>
              <a:spcBef>
                <a:spcPct val="0"/>
              </a:spcBef>
            </a:pPr>
            <a:r>
              <a:rPr lang="en-US" sz="3210" spc="-157" dirty="0">
                <a:solidFill>
                  <a:srgbClr val="000000"/>
                </a:solidFill>
                <a:latin typeface="Walter Turncoat"/>
              </a:rPr>
              <a:t> FOR MOST OF THE RESERVED ROOM TYPES THE GUEST HAVE BEEN ASSIGNED THE SAME ROOM HOWEVER THE PERCENTAGE IS HIGHEST FOR H ROOM TYPE WITH 95% AND LOWEST FOR A ROOM TYPE WITH 73.39%</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50861" y="2317647"/>
            <a:ext cx="11186278" cy="5651706"/>
          </a:xfrm>
          <a:custGeom>
            <a:avLst/>
            <a:gdLst/>
            <a:ahLst/>
            <a:cxnLst/>
            <a:rect l="l" t="t" r="r" b="b"/>
            <a:pathLst>
              <a:path w="11186278" h="5651706">
                <a:moveTo>
                  <a:pt x="0" y="0"/>
                </a:moveTo>
                <a:lnTo>
                  <a:pt x="11186278" y="0"/>
                </a:lnTo>
                <a:lnTo>
                  <a:pt x="11186278" y="5651706"/>
                </a:lnTo>
                <a:lnTo>
                  <a:pt x="0" y="5651706"/>
                </a:lnTo>
                <a:lnTo>
                  <a:pt x="0" y="0"/>
                </a:lnTo>
                <a:close/>
              </a:path>
            </a:pathLst>
          </a:custGeom>
          <a:blipFill>
            <a:blip r:embed="rId3"/>
            <a:stretch>
              <a:fillRect/>
            </a:stretch>
          </a:blipFill>
        </p:spPr>
      </p:sp>
      <p:sp>
        <p:nvSpPr>
          <p:cNvPr id="4" name="TextBox 4"/>
          <p:cNvSpPr txBox="1"/>
          <p:nvPr/>
        </p:nvSpPr>
        <p:spPr>
          <a:xfrm>
            <a:off x="0" y="331782"/>
            <a:ext cx="18288000" cy="1593746"/>
          </a:xfrm>
          <a:prstGeom prst="rect">
            <a:avLst/>
          </a:prstGeom>
        </p:spPr>
        <p:txBody>
          <a:bodyPr lIns="0" tIns="0" rIns="0" bIns="0" rtlCol="0" anchor="t">
            <a:spAutoFit/>
          </a:bodyPr>
          <a:lstStyle/>
          <a:p>
            <a:pPr algn="ctr">
              <a:lnSpc>
                <a:spcPts val="4158"/>
              </a:lnSpc>
              <a:spcBef>
                <a:spcPct val="0"/>
              </a:spcBef>
            </a:pPr>
            <a:r>
              <a:rPr lang="en-US" sz="3922" spc="-192">
                <a:solidFill>
                  <a:srgbClr val="000000"/>
                </a:solidFill>
                <a:latin typeface="Walter Turncoat"/>
              </a:rPr>
              <a:t>QUES 18. INVESTIGATE THE RELATIONSHIP BETWEEN THE NUMBER OF BOOKING CHANGES MADE BY GUESTS AND THEIR LIKELIHOOD OF CANCELLING A BOOKING.</a:t>
            </a:r>
          </a:p>
        </p:txBody>
      </p:sp>
      <p:sp>
        <p:nvSpPr>
          <p:cNvPr id="5" name="TextBox 5"/>
          <p:cNvSpPr txBox="1"/>
          <p:nvPr/>
        </p:nvSpPr>
        <p:spPr>
          <a:xfrm>
            <a:off x="0" y="9087187"/>
            <a:ext cx="18288000" cy="886587"/>
          </a:xfrm>
          <a:prstGeom prst="rect">
            <a:avLst/>
          </a:prstGeom>
        </p:spPr>
        <p:txBody>
          <a:bodyPr lIns="0" tIns="0" rIns="0" bIns="0" rtlCol="0" anchor="t">
            <a:spAutoFit/>
          </a:bodyPr>
          <a:lstStyle/>
          <a:p>
            <a:pPr algn="ctr">
              <a:lnSpc>
                <a:spcPts val="3403"/>
              </a:lnSpc>
              <a:spcBef>
                <a:spcPct val="0"/>
              </a:spcBef>
            </a:pPr>
            <a:r>
              <a:rPr lang="en-US" sz="3210" spc="-157" dirty="0">
                <a:solidFill>
                  <a:srgbClr val="000000"/>
                </a:solidFill>
                <a:latin typeface="Walter Turncoat"/>
              </a:rPr>
              <a:t> BOOKING CHANGES ON BEING CANCELED IS 18.45% OF TOTAL CHECKED OUT BOOKING CHANGES. HENCE BOOKING CHANGES HAS SLIGHT INFLUENCE ON RESERVATION BEING CANCELED.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50861" y="2303005"/>
            <a:ext cx="11186278" cy="5680989"/>
          </a:xfrm>
          <a:custGeom>
            <a:avLst/>
            <a:gdLst/>
            <a:ahLst/>
            <a:cxnLst/>
            <a:rect l="l" t="t" r="r" b="b"/>
            <a:pathLst>
              <a:path w="11186278" h="5680989">
                <a:moveTo>
                  <a:pt x="0" y="0"/>
                </a:moveTo>
                <a:lnTo>
                  <a:pt x="11186278" y="0"/>
                </a:lnTo>
                <a:lnTo>
                  <a:pt x="11186278" y="5680990"/>
                </a:lnTo>
                <a:lnTo>
                  <a:pt x="0" y="5680990"/>
                </a:lnTo>
                <a:lnTo>
                  <a:pt x="0" y="0"/>
                </a:lnTo>
                <a:close/>
              </a:path>
            </a:pathLst>
          </a:custGeom>
          <a:blipFill>
            <a:blip r:embed="rId3"/>
            <a:stretch>
              <a:fillRect/>
            </a:stretch>
          </a:blipFill>
        </p:spPr>
      </p:sp>
      <p:sp>
        <p:nvSpPr>
          <p:cNvPr id="4" name="TextBox 4"/>
          <p:cNvSpPr txBox="1"/>
          <p:nvPr/>
        </p:nvSpPr>
        <p:spPr>
          <a:xfrm>
            <a:off x="0" y="331782"/>
            <a:ext cx="18288000" cy="1593746"/>
          </a:xfrm>
          <a:prstGeom prst="rect">
            <a:avLst/>
          </a:prstGeom>
        </p:spPr>
        <p:txBody>
          <a:bodyPr lIns="0" tIns="0" rIns="0" bIns="0" rtlCol="0" anchor="t">
            <a:spAutoFit/>
          </a:bodyPr>
          <a:lstStyle/>
          <a:p>
            <a:pPr algn="ctr">
              <a:lnSpc>
                <a:spcPts val="4158"/>
              </a:lnSpc>
              <a:spcBef>
                <a:spcPct val="0"/>
              </a:spcBef>
            </a:pPr>
            <a:r>
              <a:rPr lang="en-US" sz="3922" spc="-192">
                <a:solidFill>
                  <a:srgbClr val="000000"/>
                </a:solidFill>
                <a:latin typeface="Walter Turncoat"/>
              </a:rPr>
              <a:t>QUES 19. ANALYSE ROOM TYPE PREFERENCES BASED ON CUSTOMER TYPES (E.G., TRANSIENT, GROUP) AND IDENTIFY ANY PATTERNS IN ROOM TYPE SELECTION.</a:t>
            </a:r>
          </a:p>
        </p:txBody>
      </p:sp>
      <p:sp>
        <p:nvSpPr>
          <p:cNvPr id="5" name="TextBox 5"/>
          <p:cNvSpPr txBox="1"/>
          <p:nvPr/>
        </p:nvSpPr>
        <p:spPr>
          <a:xfrm>
            <a:off x="0" y="9087187"/>
            <a:ext cx="18288000" cy="886587"/>
          </a:xfrm>
          <a:prstGeom prst="rect">
            <a:avLst/>
          </a:prstGeom>
        </p:spPr>
        <p:txBody>
          <a:bodyPr lIns="0" tIns="0" rIns="0" bIns="0" rtlCol="0" anchor="t">
            <a:spAutoFit/>
          </a:bodyPr>
          <a:lstStyle/>
          <a:p>
            <a:pPr algn="ctr">
              <a:lnSpc>
                <a:spcPts val="3403"/>
              </a:lnSpc>
              <a:spcBef>
                <a:spcPct val="0"/>
              </a:spcBef>
            </a:pPr>
            <a:r>
              <a:rPr lang="en-US" sz="3210" spc="-157" dirty="0">
                <a:solidFill>
                  <a:srgbClr val="000000"/>
                </a:solidFill>
                <a:latin typeface="Walter Turncoat"/>
              </a:rPr>
              <a:t>ALL THE CUSTOMER TYPES WANTS IN MAJORITY AN A ROOM TYPE WHICH IS MORE THAN 50% FOR ALL CUSTOMER TYPES.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55733" y="2213515"/>
            <a:ext cx="11176533" cy="5859970"/>
          </a:xfrm>
          <a:custGeom>
            <a:avLst/>
            <a:gdLst/>
            <a:ahLst/>
            <a:cxnLst/>
            <a:rect l="l" t="t" r="r" b="b"/>
            <a:pathLst>
              <a:path w="11176533" h="5859970">
                <a:moveTo>
                  <a:pt x="0" y="0"/>
                </a:moveTo>
                <a:lnTo>
                  <a:pt x="11176534" y="0"/>
                </a:lnTo>
                <a:lnTo>
                  <a:pt x="11176534" y="5859970"/>
                </a:lnTo>
                <a:lnTo>
                  <a:pt x="0" y="5859970"/>
                </a:lnTo>
                <a:lnTo>
                  <a:pt x="0" y="0"/>
                </a:lnTo>
                <a:close/>
              </a:path>
            </a:pathLst>
          </a:custGeom>
          <a:blipFill>
            <a:blip r:embed="rId3"/>
            <a:stretch>
              <a:fillRect/>
            </a:stretch>
          </a:blipFill>
        </p:spPr>
      </p:sp>
      <p:sp>
        <p:nvSpPr>
          <p:cNvPr id="4" name="TextBox 4"/>
          <p:cNvSpPr txBox="1"/>
          <p:nvPr/>
        </p:nvSpPr>
        <p:spPr>
          <a:xfrm>
            <a:off x="0" y="331782"/>
            <a:ext cx="18288000" cy="1593746"/>
          </a:xfrm>
          <a:prstGeom prst="rect">
            <a:avLst/>
          </a:prstGeom>
        </p:spPr>
        <p:txBody>
          <a:bodyPr lIns="0" tIns="0" rIns="0" bIns="0" rtlCol="0" anchor="t">
            <a:spAutoFit/>
          </a:bodyPr>
          <a:lstStyle/>
          <a:p>
            <a:pPr algn="ctr">
              <a:lnSpc>
                <a:spcPts val="4158"/>
              </a:lnSpc>
              <a:spcBef>
                <a:spcPct val="0"/>
              </a:spcBef>
            </a:pPr>
            <a:r>
              <a:rPr lang="en-US" sz="3922" spc="-192">
                <a:solidFill>
                  <a:srgbClr val="000000"/>
                </a:solidFill>
                <a:latin typeface="Walter Turncoat"/>
              </a:rPr>
              <a:t>QUES 20. ANALYSE WHETHER GUESTS WHO MAKE MULTIPLE BOOKINGS TEND TO CONSISTENTLY REQUEST THE SAME ROOM TYPE OR IF THEIR PREFERENCES CHANGE OVER TIME.</a:t>
            </a:r>
          </a:p>
        </p:txBody>
      </p:sp>
      <p:sp>
        <p:nvSpPr>
          <p:cNvPr id="5" name="TextBox 5"/>
          <p:cNvSpPr txBox="1"/>
          <p:nvPr/>
        </p:nvSpPr>
        <p:spPr>
          <a:xfrm>
            <a:off x="1948245" y="9087187"/>
            <a:ext cx="14391510" cy="457546"/>
          </a:xfrm>
          <a:prstGeom prst="rect">
            <a:avLst/>
          </a:prstGeom>
        </p:spPr>
        <p:txBody>
          <a:bodyPr lIns="0" tIns="0" rIns="0" bIns="0" rtlCol="0" anchor="t">
            <a:spAutoFit/>
          </a:bodyPr>
          <a:lstStyle/>
          <a:p>
            <a:pPr algn="ctr">
              <a:lnSpc>
                <a:spcPts val="3403"/>
              </a:lnSpc>
              <a:spcBef>
                <a:spcPct val="0"/>
              </a:spcBef>
            </a:pPr>
            <a:r>
              <a:rPr lang="en-US" sz="3210" spc="-157" dirty="0">
                <a:solidFill>
                  <a:srgbClr val="000000"/>
                </a:solidFill>
                <a:latin typeface="Walter Turncoat"/>
              </a:rPr>
              <a:t> MULTIPLE BOOKING CHANGES DO AFFECT THE CONSISTENCY OF ROOM TYPE.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50861" y="2207834"/>
            <a:ext cx="11186278" cy="5871332"/>
          </a:xfrm>
          <a:custGeom>
            <a:avLst/>
            <a:gdLst/>
            <a:ahLst/>
            <a:cxnLst/>
            <a:rect l="l" t="t" r="r" b="b"/>
            <a:pathLst>
              <a:path w="11186278" h="5871332">
                <a:moveTo>
                  <a:pt x="0" y="0"/>
                </a:moveTo>
                <a:lnTo>
                  <a:pt x="11186278" y="0"/>
                </a:lnTo>
                <a:lnTo>
                  <a:pt x="11186278" y="5871332"/>
                </a:lnTo>
                <a:lnTo>
                  <a:pt x="0" y="5871332"/>
                </a:lnTo>
                <a:lnTo>
                  <a:pt x="0" y="0"/>
                </a:lnTo>
                <a:close/>
              </a:path>
            </a:pathLst>
          </a:custGeom>
          <a:blipFill>
            <a:blip r:embed="rId3"/>
            <a:stretch>
              <a:fillRect/>
            </a:stretch>
          </a:blipFill>
        </p:spPr>
      </p:sp>
      <p:sp>
        <p:nvSpPr>
          <p:cNvPr id="4" name="TextBox 4"/>
          <p:cNvSpPr txBox="1"/>
          <p:nvPr/>
        </p:nvSpPr>
        <p:spPr>
          <a:xfrm>
            <a:off x="0" y="331782"/>
            <a:ext cx="18288000" cy="1593746"/>
          </a:xfrm>
          <a:prstGeom prst="rect">
            <a:avLst/>
          </a:prstGeom>
        </p:spPr>
        <p:txBody>
          <a:bodyPr lIns="0" tIns="0" rIns="0" bIns="0" rtlCol="0" anchor="t">
            <a:spAutoFit/>
          </a:bodyPr>
          <a:lstStyle/>
          <a:p>
            <a:pPr algn="ctr">
              <a:lnSpc>
                <a:spcPts val="4158"/>
              </a:lnSpc>
              <a:spcBef>
                <a:spcPct val="0"/>
              </a:spcBef>
            </a:pPr>
            <a:r>
              <a:rPr lang="en-US" sz="3922" spc="-192">
                <a:solidFill>
                  <a:srgbClr val="000000"/>
                </a:solidFill>
                <a:latin typeface="Walter Turncoat"/>
              </a:rPr>
              <a:t>QUES 21. PROVIDE AN OVERVIEW OF RESERVATION STATUSES OVER TIME, INCLUDING THE PERCENTAGE OF CANCELLED, CHECKED OUT, AND NO-SHOW BOOKINGS.</a:t>
            </a:r>
          </a:p>
        </p:txBody>
      </p:sp>
      <p:sp>
        <p:nvSpPr>
          <p:cNvPr id="5" name="TextBox 5"/>
          <p:cNvSpPr txBox="1"/>
          <p:nvPr/>
        </p:nvSpPr>
        <p:spPr>
          <a:xfrm>
            <a:off x="404917" y="9087187"/>
            <a:ext cx="17478165" cy="457546"/>
          </a:xfrm>
          <a:prstGeom prst="rect">
            <a:avLst/>
          </a:prstGeom>
        </p:spPr>
        <p:txBody>
          <a:bodyPr lIns="0" tIns="0" rIns="0" bIns="0" rtlCol="0" anchor="t">
            <a:spAutoFit/>
          </a:bodyPr>
          <a:lstStyle/>
          <a:p>
            <a:pPr algn="ctr">
              <a:lnSpc>
                <a:spcPts val="3403"/>
              </a:lnSpc>
              <a:spcBef>
                <a:spcPct val="0"/>
              </a:spcBef>
            </a:pPr>
            <a:r>
              <a:rPr lang="en-US" sz="3210" spc="-157" dirty="0">
                <a:solidFill>
                  <a:srgbClr val="000000"/>
                </a:solidFill>
                <a:latin typeface="Walter Turncoat"/>
              </a:rPr>
              <a:t>FOR EACH YEAR CANCELLATION RATE IS DECREASING AND CHECK-OUT RATE IS INCREASING.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46001" y="2508718"/>
            <a:ext cx="11195997" cy="5269563"/>
          </a:xfrm>
          <a:custGeom>
            <a:avLst/>
            <a:gdLst/>
            <a:ahLst/>
            <a:cxnLst/>
            <a:rect l="l" t="t" r="r" b="b"/>
            <a:pathLst>
              <a:path w="11195997" h="5269563">
                <a:moveTo>
                  <a:pt x="0" y="0"/>
                </a:moveTo>
                <a:lnTo>
                  <a:pt x="11195998" y="0"/>
                </a:lnTo>
                <a:lnTo>
                  <a:pt x="11195998" y="5269564"/>
                </a:lnTo>
                <a:lnTo>
                  <a:pt x="0" y="5269564"/>
                </a:lnTo>
                <a:lnTo>
                  <a:pt x="0" y="0"/>
                </a:lnTo>
                <a:close/>
              </a:path>
            </a:pathLst>
          </a:custGeom>
          <a:blipFill>
            <a:blip r:embed="rId3"/>
            <a:stretch>
              <a:fillRect/>
            </a:stretch>
          </a:blipFill>
        </p:spPr>
      </p:sp>
      <p:sp>
        <p:nvSpPr>
          <p:cNvPr id="4" name="TextBox 4"/>
          <p:cNvSpPr txBox="1"/>
          <p:nvPr/>
        </p:nvSpPr>
        <p:spPr>
          <a:xfrm>
            <a:off x="0" y="331782"/>
            <a:ext cx="18288000" cy="1069871"/>
          </a:xfrm>
          <a:prstGeom prst="rect">
            <a:avLst/>
          </a:prstGeom>
        </p:spPr>
        <p:txBody>
          <a:bodyPr lIns="0" tIns="0" rIns="0" bIns="0" rtlCol="0" anchor="t">
            <a:spAutoFit/>
          </a:bodyPr>
          <a:lstStyle/>
          <a:p>
            <a:pPr algn="ctr">
              <a:lnSpc>
                <a:spcPts val="4158"/>
              </a:lnSpc>
              <a:spcBef>
                <a:spcPct val="0"/>
              </a:spcBef>
            </a:pPr>
            <a:r>
              <a:rPr lang="en-US" sz="3922" spc="-192">
                <a:solidFill>
                  <a:srgbClr val="000000"/>
                </a:solidFill>
                <a:latin typeface="Walter Turncoat"/>
              </a:rPr>
              <a:t>QUES 22. ANALYSE TRENDS IN RESERVATION STATUS DATES, SUCH AS THE BUSIEST CHECKOUT DATES OR PATTERNS IN CANCELLATIONS BY MONTH.</a:t>
            </a:r>
          </a:p>
        </p:txBody>
      </p:sp>
      <p:sp>
        <p:nvSpPr>
          <p:cNvPr id="5" name="TextBox 5"/>
          <p:cNvSpPr txBox="1"/>
          <p:nvPr/>
        </p:nvSpPr>
        <p:spPr>
          <a:xfrm>
            <a:off x="0" y="8971372"/>
            <a:ext cx="18288000" cy="1315628"/>
          </a:xfrm>
          <a:prstGeom prst="rect">
            <a:avLst/>
          </a:prstGeom>
        </p:spPr>
        <p:txBody>
          <a:bodyPr lIns="0" tIns="0" rIns="0" bIns="0" rtlCol="0" anchor="t">
            <a:spAutoFit/>
          </a:bodyPr>
          <a:lstStyle/>
          <a:p>
            <a:pPr algn="ctr">
              <a:lnSpc>
                <a:spcPts val="3403"/>
              </a:lnSpc>
              <a:spcBef>
                <a:spcPct val="0"/>
              </a:spcBef>
            </a:pPr>
            <a:r>
              <a:rPr lang="en-US" sz="3210" spc="-157" dirty="0">
                <a:solidFill>
                  <a:srgbClr val="000000"/>
                </a:solidFill>
                <a:latin typeface="Walter Turncoat"/>
              </a:rPr>
              <a:t> FOR JANUARY MONTH CANCELLATION RATE IS THE HIGHEST WITH 56.04%, FOR FEBRUARY MONTH NO-SHOW RATE IS HIGHEST WITH 2.41% AND CHECK-OUT RATE IS HIGHEST FOR AUGUST MONTH WITH 76.1%.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47620" y="2861380"/>
            <a:ext cx="11192760" cy="5669440"/>
          </a:xfrm>
          <a:custGeom>
            <a:avLst/>
            <a:gdLst/>
            <a:ahLst/>
            <a:cxnLst/>
            <a:rect l="l" t="t" r="r" b="b"/>
            <a:pathLst>
              <a:path w="11192760" h="5669440">
                <a:moveTo>
                  <a:pt x="0" y="0"/>
                </a:moveTo>
                <a:lnTo>
                  <a:pt x="11192760" y="0"/>
                </a:lnTo>
                <a:lnTo>
                  <a:pt x="11192760" y="5669440"/>
                </a:lnTo>
                <a:lnTo>
                  <a:pt x="0" y="5669440"/>
                </a:lnTo>
                <a:lnTo>
                  <a:pt x="0" y="0"/>
                </a:lnTo>
                <a:close/>
              </a:path>
            </a:pathLst>
          </a:custGeom>
          <a:blipFill>
            <a:blip r:embed="rId3"/>
            <a:stretch>
              <a:fillRect/>
            </a:stretch>
          </a:blipFill>
        </p:spPr>
      </p:sp>
      <p:sp>
        <p:nvSpPr>
          <p:cNvPr id="4" name="TextBox 4"/>
          <p:cNvSpPr txBox="1"/>
          <p:nvPr/>
        </p:nvSpPr>
        <p:spPr>
          <a:xfrm>
            <a:off x="0" y="331782"/>
            <a:ext cx="18288000" cy="2117621"/>
          </a:xfrm>
          <a:prstGeom prst="rect">
            <a:avLst/>
          </a:prstGeom>
        </p:spPr>
        <p:txBody>
          <a:bodyPr lIns="0" tIns="0" rIns="0" bIns="0" rtlCol="0" anchor="t">
            <a:spAutoFit/>
          </a:bodyPr>
          <a:lstStyle/>
          <a:p>
            <a:pPr algn="ctr">
              <a:lnSpc>
                <a:spcPts val="4158"/>
              </a:lnSpc>
              <a:spcBef>
                <a:spcPct val="0"/>
              </a:spcBef>
            </a:pPr>
            <a:r>
              <a:rPr lang="en-US" sz="3922" spc="-192">
                <a:solidFill>
                  <a:srgbClr val="000000"/>
                </a:solidFill>
                <a:latin typeface="Walter Turncoat"/>
              </a:rPr>
              <a:t>QUES 23. VISUALIZE HOW RESERVATION STATUSES VARY ACROSS DIFFERENT CUSTOMER TYPES (E.G., TRANSIENT, GROUP) AND IDENTIFY IF CERTAIN CUSTOMER TYPES ARE MORE LIKELY TO RESULT IN CANCELLATIONS OR NO-SHOWS</a:t>
            </a:r>
          </a:p>
        </p:txBody>
      </p:sp>
      <p:sp>
        <p:nvSpPr>
          <p:cNvPr id="5" name="TextBox 5"/>
          <p:cNvSpPr txBox="1"/>
          <p:nvPr/>
        </p:nvSpPr>
        <p:spPr>
          <a:xfrm>
            <a:off x="0" y="8971372"/>
            <a:ext cx="18288000" cy="1315628"/>
          </a:xfrm>
          <a:prstGeom prst="rect">
            <a:avLst/>
          </a:prstGeom>
        </p:spPr>
        <p:txBody>
          <a:bodyPr lIns="0" tIns="0" rIns="0" bIns="0" rtlCol="0" anchor="t">
            <a:spAutoFit/>
          </a:bodyPr>
          <a:lstStyle/>
          <a:p>
            <a:pPr algn="ctr">
              <a:lnSpc>
                <a:spcPts val="3403"/>
              </a:lnSpc>
              <a:spcBef>
                <a:spcPct val="0"/>
              </a:spcBef>
            </a:pPr>
            <a:r>
              <a:rPr lang="en-US" sz="3210" spc="-157" dirty="0">
                <a:solidFill>
                  <a:srgbClr val="000000"/>
                </a:solidFill>
                <a:latin typeface="Walter Turncoat"/>
              </a:rPr>
              <a:t>TRANSIENT AND CONTRACT CUSTOMER TYPES ARE MORE LIKELY TO RESULT IN CANCELLATIONS WITH TRANSIENT AS HIGHEST WITH 39.68%. GROUPS ARE THE LEAST LIKELY TO RESULT IN CANCELLATIONS WITH 9.53% OF TOTAL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47620" y="2338004"/>
            <a:ext cx="11192760" cy="5610992"/>
          </a:xfrm>
          <a:custGeom>
            <a:avLst/>
            <a:gdLst/>
            <a:ahLst/>
            <a:cxnLst/>
            <a:rect l="l" t="t" r="r" b="b"/>
            <a:pathLst>
              <a:path w="11192760" h="5610992">
                <a:moveTo>
                  <a:pt x="0" y="0"/>
                </a:moveTo>
                <a:lnTo>
                  <a:pt x="11192760" y="0"/>
                </a:lnTo>
                <a:lnTo>
                  <a:pt x="11192760" y="5610992"/>
                </a:lnTo>
                <a:lnTo>
                  <a:pt x="0" y="5610992"/>
                </a:lnTo>
                <a:lnTo>
                  <a:pt x="0" y="0"/>
                </a:lnTo>
                <a:close/>
              </a:path>
            </a:pathLst>
          </a:custGeom>
          <a:blipFill>
            <a:blip r:embed="rId3"/>
            <a:stretch>
              <a:fillRect/>
            </a:stretch>
          </a:blipFill>
        </p:spPr>
      </p:sp>
      <p:sp>
        <p:nvSpPr>
          <p:cNvPr id="4" name="TextBox 4"/>
          <p:cNvSpPr txBox="1"/>
          <p:nvPr/>
        </p:nvSpPr>
        <p:spPr>
          <a:xfrm>
            <a:off x="0" y="331782"/>
            <a:ext cx="18288000" cy="1593746"/>
          </a:xfrm>
          <a:prstGeom prst="rect">
            <a:avLst/>
          </a:prstGeom>
        </p:spPr>
        <p:txBody>
          <a:bodyPr lIns="0" tIns="0" rIns="0" bIns="0" rtlCol="0" anchor="t">
            <a:spAutoFit/>
          </a:bodyPr>
          <a:lstStyle/>
          <a:p>
            <a:pPr algn="ctr">
              <a:lnSpc>
                <a:spcPts val="4158"/>
              </a:lnSpc>
              <a:spcBef>
                <a:spcPct val="0"/>
              </a:spcBef>
            </a:pPr>
            <a:r>
              <a:rPr lang="en-US" sz="3922" spc="-192" dirty="0">
                <a:solidFill>
                  <a:srgbClr val="000000"/>
                </a:solidFill>
                <a:latin typeface="Walter Turncoat"/>
              </a:rPr>
              <a:t>QUES 24. EXPLORE THE RELATIONSHIP BETWEEN RESERVATION STATUSES AND AVERAGE DAILY RATES (ADR) TO DETERMINE IF THERE ARE DIFFERENCES IN ADR BASED ON BOOKING OUTCOMES.</a:t>
            </a:r>
          </a:p>
        </p:txBody>
      </p:sp>
      <p:sp>
        <p:nvSpPr>
          <p:cNvPr id="5" name="TextBox 5"/>
          <p:cNvSpPr txBox="1"/>
          <p:nvPr/>
        </p:nvSpPr>
        <p:spPr>
          <a:xfrm>
            <a:off x="0" y="9286875"/>
            <a:ext cx="18288000" cy="886587"/>
          </a:xfrm>
          <a:prstGeom prst="rect">
            <a:avLst/>
          </a:prstGeom>
        </p:spPr>
        <p:txBody>
          <a:bodyPr lIns="0" tIns="0" rIns="0" bIns="0" rtlCol="0" anchor="t">
            <a:spAutoFit/>
          </a:bodyPr>
          <a:lstStyle/>
          <a:p>
            <a:pPr algn="ctr">
              <a:lnSpc>
                <a:spcPts val="3403"/>
              </a:lnSpc>
              <a:spcBef>
                <a:spcPct val="0"/>
              </a:spcBef>
            </a:pPr>
            <a:r>
              <a:rPr lang="en-US" sz="3210" spc="-157" dirty="0">
                <a:solidFill>
                  <a:srgbClr val="000000"/>
                </a:solidFill>
                <a:latin typeface="Walter Turncoat"/>
              </a:rPr>
              <a:t>AVERAGE ADR IS HIGHEST FOR CANCELED RESERVATION STATUS AND MINIMUM FOR NO-SHOW RESERVATION STATUS.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rot="-10800000">
            <a:off x="758536" y="1148970"/>
            <a:ext cx="16770928" cy="7989060"/>
          </a:xfrm>
          <a:custGeom>
            <a:avLst/>
            <a:gdLst/>
            <a:ahLst/>
            <a:cxnLst/>
            <a:rect l="l" t="t" r="r" b="b"/>
            <a:pathLst>
              <a:path w="16770928" h="7989060">
                <a:moveTo>
                  <a:pt x="0" y="0"/>
                </a:moveTo>
                <a:lnTo>
                  <a:pt x="16770928" y="0"/>
                </a:lnTo>
                <a:lnTo>
                  <a:pt x="16770928" y="7989060"/>
                </a:lnTo>
                <a:lnTo>
                  <a:pt x="0" y="798906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TextBox 4"/>
          <p:cNvSpPr txBox="1"/>
          <p:nvPr/>
        </p:nvSpPr>
        <p:spPr>
          <a:xfrm>
            <a:off x="4044042" y="3513335"/>
            <a:ext cx="10199917" cy="1923604"/>
          </a:xfrm>
          <a:prstGeom prst="rect">
            <a:avLst/>
          </a:prstGeom>
        </p:spPr>
        <p:txBody>
          <a:bodyPr lIns="0" tIns="0" rIns="0" bIns="0" rtlCol="0" anchor="t">
            <a:spAutoFit/>
          </a:bodyPr>
          <a:lstStyle/>
          <a:p>
            <a:pPr marL="0" lvl="0" indent="0" algn="ctr">
              <a:lnSpc>
                <a:spcPts val="7521"/>
              </a:lnSpc>
            </a:pPr>
            <a:r>
              <a:rPr lang="en-US" sz="6900" spc="-213" dirty="0">
                <a:solidFill>
                  <a:srgbClr val="896A48"/>
                </a:solidFill>
                <a:latin typeface="Canva Sans Bold"/>
              </a:rPr>
              <a:t>EDA PROBLEM STATEMENTS</a:t>
            </a:r>
          </a:p>
        </p:txBody>
      </p:sp>
    </p:spTree>
    <p:extLst>
      <p:ext uri="{BB962C8B-B14F-4D97-AF65-F5344CB8AC3E}">
        <p14:creationId xmlns:p14="http://schemas.microsoft.com/office/powerpoint/2010/main" val="125900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rot="-1041169">
            <a:off x="1122798" y="8652563"/>
            <a:ext cx="2193444" cy="658033"/>
          </a:xfrm>
          <a:custGeom>
            <a:avLst/>
            <a:gdLst/>
            <a:ahLst/>
            <a:cxnLst/>
            <a:rect l="l" t="t" r="r" b="b"/>
            <a:pathLst>
              <a:path w="2193444" h="658033">
                <a:moveTo>
                  <a:pt x="0" y="0"/>
                </a:moveTo>
                <a:lnTo>
                  <a:pt x="2193444" y="0"/>
                </a:lnTo>
                <a:lnTo>
                  <a:pt x="2193444" y="658033"/>
                </a:lnTo>
                <a:lnTo>
                  <a:pt x="0" y="6580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16680" y="1940492"/>
            <a:ext cx="15642620" cy="7041088"/>
          </a:xfrm>
          <a:custGeom>
            <a:avLst/>
            <a:gdLst/>
            <a:ahLst/>
            <a:cxnLst/>
            <a:rect l="l" t="t" r="r" b="b"/>
            <a:pathLst>
              <a:path w="15642620" h="7041088">
                <a:moveTo>
                  <a:pt x="0" y="0"/>
                </a:moveTo>
                <a:lnTo>
                  <a:pt x="15642620" y="0"/>
                </a:lnTo>
                <a:lnTo>
                  <a:pt x="15642620" y="7041088"/>
                </a:lnTo>
                <a:lnTo>
                  <a:pt x="0" y="7041088"/>
                </a:lnTo>
                <a:lnTo>
                  <a:pt x="0" y="0"/>
                </a:lnTo>
                <a:close/>
              </a:path>
            </a:pathLst>
          </a:custGeom>
          <a:blipFill>
            <a:blip r:embed="rId5"/>
            <a:stretch>
              <a:fillRect l="-527" r="-527" b="-627"/>
            </a:stretch>
          </a:blipFill>
        </p:spPr>
      </p:sp>
      <p:sp>
        <p:nvSpPr>
          <p:cNvPr id="5" name="TextBox 5"/>
          <p:cNvSpPr txBox="1"/>
          <p:nvPr/>
        </p:nvSpPr>
        <p:spPr>
          <a:xfrm>
            <a:off x="5620697" y="379407"/>
            <a:ext cx="7634585" cy="1393836"/>
          </a:xfrm>
          <a:prstGeom prst="rect">
            <a:avLst/>
          </a:prstGeom>
        </p:spPr>
        <p:txBody>
          <a:bodyPr lIns="0" tIns="0" rIns="0" bIns="0" rtlCol="0" anchor="t">
            <a:spAutoFit/>
          </a:bodyPr>
          <a:lstStyle/>
          <a:p>
            <a:pPr algn="ctr">
              <a:lnSpc>
                <a:spcPts val="10411"/>
              </a:lnSpc>
              <a:spcBef>
                <a:spcPct val="0"/>
              </a:spcBef>
            </a:pPr>
            <a:r>
              <a:rPr lang="en-US" sz="9822" spc="-481">
                <a:solidFill>
                  <a:srgbClr val="000000"/>
                </a:solidFill>
                <a:latin typeface="Walter Turncoat"/>
              </a:rPr>
              <a:t>ER DIAGRAM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1298817"/>
          </a:xfrm>
          <a:prstGeom prst="rect">
            <a:avLst/>
          </a:prstGeom>
          <a:noFill/>
        </p:spPr>
        <p:txBody>
          <a:bodyPr wrap="square" rtlCol="0">
            <a:spAutoFit/>
          </a:bodyPr>
          <a:lstStyle/>
          <a:p>
            <a:pPr algn="ctr"/>
            <a:r>
              <a:rPr lang="en-US" sz="3920" dirty="0">
                <a:latin typeface="Walter Turncoat" panose="020B0604020202020204" charset="0"/>
                <a:ea typeface="Walter Turncoat" panose="020B0604020202020204" charset="0"/>
              </a:rPr>
              <a:t>Ques1. Understand the distribution of arrival dates, including the most common arrival days and summary statistics for lead times.</a:t>
            </a:r>
            <a:endParaRPr lang="en-IN" sz="39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228600" y="9400925"/>
            <a:ext cx="18059400" cy="695575"/>
          </a:xfrm>
          <a:prstGeom prst="rect">
            <a:avLst/>
          </a:prstGeom>
          <a:noFill/>
        </p:spPr>
        <p:txBody>
          <a:bodyPr wrap="square" rtlCol="0">
            <a:spAutoFit/>
          </a:bodyPr>
          <a:lstStyle/>
          <a:p>
            <a:pPr algn="ctr"/>
            <a:r>
              <a:rPr lang="en-US" sz="3920" dirty="0">
                <a:latin typeface="Walter Turncoat" panose="020B0604020202020204" charset="0"/>
                <a:ea typeface="Walter Turncoat" panose="020B0604020202020204" charset="0"/>
              </a:rPr>
              <a:t>Conclusion:22 July is the most common arrival day</a:t>
            </a:r>
            <a:endParaRPr lang="en-IN" sz="3920" dirty="0">
              <a:latin typeface="Walter Turncoat" panose="020B0604020202020204" charset="0"/>
              <a:ea typeface="Walter Turncoat" panose="020B0604020202020204" charset="0"/>
            </a:endParaRPr>
          </a:p>
        </p:txBody>
      </p:sp>
      <p:pic>
        <p:nvPicPr>
          <p:cNvPr id="11" name="Picture 10" descr="C:\Users\Mayank\AppData\Local\Packages\Microsoft.Windows.Photos_8wekyb3d8bbwe\TempState\ShareServiceTempFolder\Screenshot 2023-12-26 212258.jpeg">
            <a:extLst>
              <a:ext uri="{FF2B5EF4-FFF2-40B4-BE49-F238E27FC236}">
                <a16:creationId xmlns:a16="http://schemas.microsoft.com/office/drawing/2014/main" id="{D0D37059-26EB-462D-8424-798A1FE50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443038"/>
            <a:ext cx="11049000" cy="47578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0FDEB8A-524D-460A-9A8A-D0D5D990D1B1}"/>
              </a:ext>
            </a:extLst>
          </p:cNvPr>
          <p:cNvPicPr>
            <a:picLocks noChangeAspect="1"/>
          </p:cNvPicPr>
          <p:nvPr/>
        </p:nvPicPr>
        <p:blipFill>
          <a:blip r:embed="rId4"/>
          <a:stretch>
            <a:fillRect/>
          </a:stretch>
        </p:blipFill>
        <p:spPr>
          <a:xfrm>
            <a:off x="11963400" y="2465898"/>
            <a:ext cx="6019800" cy="4757862"/>
          </a:xfrm>
          <a:prstGeom prst="rect">
            <a:avLst/>
          </a:prstGeom>
        </p:spPr>
      </p:pic>
    </p:spTree>
    <p:extLst>
      <p:ext uri="{BB962C8B-B14F-4D97-AF65-F5344CB8AC3E}">
        <p14:creationId xmlns:p14="http://schemas.microsoft.com/office/powerpoint/2010/main" val="124404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1298817"/>
          </a:xfrm>
          <a:prstGeom prst="rect">
            <a:avLst/>
          </a:prstGeom>
          <a:noFill/>
        </p:spPr>
        <p:txBody>
          <a:bodyPr wrap="square" rtlCol="0">
            <a:spAutoFit/>
          </a:bodyPr>
          <a:lstStyle/>
          <a:p>
            <a:pPr algn="ctr"/>
            <a:r>
              <a:rPr lang="en-US" sz="3920" dirty="0">
                <a:latin typeface="Walter Turncoat" panose="020B0604020202020204" charset="0"/>
                <a:ea typeface="Walter Turncoat" panose="020B0604020202020204" charset="0"/>
              </a:rPr>
              <a:t>Ques 2. Identify peak booking months and analyze reasons for spikes in bookings, including holidays or events.</a:t>
            </a:r>
            <a:endParaRPr lang="en-IN" sz="39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76200" y="9403465"/>
            <a:ext cx="18059400" cy="695575"/>
          </a:xfrm>
          <a:prstGeom prst="rect">
            <a:avLst/>
          </a:prstGeom>
          <a:noFill/>
        </p:spPr>
        <p:txBody>
          <a:bodyPr wrap="square" rtlCol="0">
            <a:spAutoFit/>
          </a:bodyPr>
          <a:lstStyle/>
          <a:p>
            <a:pPr algn="ctr"/>
            <a:r>
              <a:rPr lang="en-US" sz="3920" dirty="0">
                <a:latin typeface="Walter Turncoat" panose="020B0604020202020204" charset="0"/>
                <a:ea typeface="Walter Turncoat" panose="020B0604020202020204" charset="0"/>
              </a:rPr>
              <a:t>Conclusion : July is the peak booking months with a total of 2020 bookings</a:t>
            </a:r>
            <a:endParaRPr lang="en-IN" sz="3920" dirty="0">
              <a:latin typeface="Walter Turncoat" panose="020B0604020202020204" charset="0"/>
              <a:ea typeface="Walter Turncoat" panose="020B0604020202020204" charset="0"/>
            </a:endParaRPr>
          </a:p>
        </p:txBody>
      </p:sp>
      <p:pic>
        <p:nvPicPr>
          <p:cNvPr id="9" name="Picture 8" descr="C:\Users\Mayank\AppData\Local\Packages\Microsoft.Windows.Photos_8wekyb3d8bbwe\TempState\ShareServiceTempFolder\2 eda.jpeg">
            <a:extLst>
              <a:ext uri="{FF2B5EF4-FFF2-40B4-BE49-F238E27FC236}">
                <a16:creationId xmlns:a16="http://schemas.microsoft.com/office/drawing/2014/main" id="{3F90DE9D-C6DA-4A4E-939E-62A42E828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377633"/>
            <a:ext cx="9448800" cy="53566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B5B50D-212C-441E-9A09-BDA96B148444}"/>
              </a:ext>
            </a:extLst>
          </p:cNvPr>
          <p:cNvPicPr>
            <a:picLocks noChangeAspect="1"/>
          </p:cNvPicPr>
          <p:nvPr/>
        </p:nvPicPr>
        <p:blipFill>
          <a:blip r:embed="rId4"/>
          <a:stretch>
            <a:fillRect/>
          </a:stretch>
        </p:blipFill>
        <p:spPr>
          <a:xfrm>
            <a:off x="10820400" y="2379137"/>
            <a:ext cx="7162800" cy="5355163"/>
          </a:xfrm>
          <a:prstGeom prst="rect">
            <a:avLst/>
          </a:prstGeom>
        </p:spPr>
      </p:pic>
    </p:spTree>
    <p:extLst>
      <p:ext uri="{BB962C8B-B14F-4D97-AF65-F5344CB8AC3E}">
        <p14:creationId xmlns:p14="http://schemas.microsoft.com/office/powerpoint/2010/main" val="3737807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76700" y="-40386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1298817"/>
          </a:xfrm>
          <a:prstGeom prst="rect">
            <a:avLst/>
          </a:prstGeom>
          <a:noFill/>
        </p:spPr>
        <p:txBody>
          <a:bodyPr wrap="square" rtlCol="0">
            <a:spAutoFit/>
          </a:bodyPr>
          <a:lstStyle/>
          <a:p>
            <a:pPr algn="ctr"/>
            <a:r>
              <a:rPr lang="en-US" sz="3920" dirty="0">
                <a:latin typeface="Walter Turncoat" panose="020B0604020202020204" charset="0"/>
                <a:ea typeface="Walter Turncoat" panose="020B0604020202020204" charset="0"/>
              </a:rPr>
              <a:t>Ques 3. Calculate the average length of stays for different hotel types and explore variations by meal plans.</a:t>
            </a:r>
            <a:endParaRPr lang="en-IN" sz="39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81281" y="8990723"/>
            <a:ext cx="18059400" cy="1298817"/>
          </a:xfrm>
          <a:prstGeom prst="rect">
            <a:avLst/>
          </a:prstGeom>
          <a:noFill/>
        </p:spPr>
        <p:txBody>
          <a:bodyPr wrap="square" rtlCol="0">
            <a:spAutoFit/>
          </a:bodyPr>
          <a:lstStyle/>
          <a:p>
            <a:pPr algn="ctr"/>
            <a:r>
              <a:rPr lang="en-US" sz="3920" dirty="0">
                <a:latin typeface="Walter Turncoat" panose="020B0604020202020204" charset="0"/>
                <a:ea typeface="Walter Turncoat" panose="020B0604020202020204" charset="0"/>
              </a:rPr>
              <a:t>Conclusion: For City Hotel BB meals is preferred for highest average stays while for Resort Hotel SC is preferred.</a:t>
            </a:r>
            <a:endParaRPr lang="en-IN" sz="3920" dirty="0">
              <a:latin typeface="Walter Turncoat" panose="020B0604020202020204" charset="0"/>
              <a:ea typeface="Walter Turncoat" panose="020B0604020202020204" charset="0"/>
            </a:endParaRPr>
          </a:p>
        </p:txBody>
      </p:sp>
      <p:pic>
        <p:nvPicPr>
          <p:cNvPr id="7" name="Picture 6">
            <a:extLst>
              <a:ext uri="{FF2B5EF4-FFF2-40B4-BE49-F238E27FC236}">
                <a16:creationId xmlns:a16="http://schemas.microsoft.com/office/drawing/2014/main" id="{DB2ABAAE-92E9-4D11-84B1-5F49AB4B572F}"/>
              </a:ext>
            </a:extLst>
          </p:cNvPr>
          <p:cNvPicPr>
            <a:picLocks noChangeAspect="1"/>
          </p:cNvPicPr>
          <p:nvPr/>
        </p:nvPicPr>
        <p:blipFill>
          <a:blip r:embed="rId3"/>
          <a:stretch>
            <a:fillRect/>
          </a:stretch>
        </p:blipFill>
        <p:spPr>
          <a:xfrm>
            <a:off x="457200" y="2568523"/>
            <a:ext cx="10058400" cy="5394377"/>
          </a:xfrm>
          <a:prstGeom prst="rect">
            <a:avLst/>
          </a:prstGeom>
        </p:spPr>
      </p:pic>
      <p:pic>
        <p:nvPicPr>
          <p:cNvPr id="4" name="Picture 3">
            <a:extLst>
              <a:ext uri="{FF2B5EF4-FFF2-40B4-BE49-F238E27FC236}">
                <a16:creationId xmlns:a16="http://schemas.microsoft.com/office/drawing/2014/main" id="{7A493E51-D66B-4DA2-B055-E44AF56DC19B}"/>
              </a:ext>
            </a:extLst>
          </p:cNvPr>
          <p:cNvPicPr>
            <a:picLocks noChangeAspect="1"/>
          </p:cNvPicPr>
          <p:nvPr/>
        </p:nvPicPr>
        <p:blipFill>
          <a:blip r:embed="rId4"/>
          <a:stretch>
            <a:fillRect/>
          </a:stretch>
        </p:blipFill>
        <p:spPr>
          <a:xfrm>
            <a:off x="11277600" y="2568523"/>
            <a:ext cx="6700519" cy="5394377"/>
          </a:xfrm>
          <a:prstGeom prst="rect">
            <a:avLst/>
          </a:prstGeom>
        </p:spPr>
      </p:pic>
    </p:spTree>
    <p:extLst>
      <p:ext uri="{BB962C8B-B14F-4D97-AF65-F5344CB8AC3E}">
        <p14:creationId xmlns:p14="http://schemas.microsoft.com/office/powerpoint/2010/main" val="3968581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1298817"/>
          </a:xfrm>
          <a:prstGeom prst="rect">
            <a:avLst/>
          </a:prstGeom>
          <a:noFill/>
        </p:spPr>
        <p:txBody>
          <a:bodyPr wrap="square" rtlCol="0">
            <a:spAutoFit/>
          </a:bodyPr>
          <a:lstStyle/>
          <a:p>
            <a:pPr algn="ctr"/>
            <a:r>
              <a:rPr lang="en-US" sz="3920" dirty="0">
                <a:latin typeface="Walter Turncoat" panose="020B0604020202020204" charset="0"/>
                <a:ea typeface="Walter Turncoat" panose="020B0604020202020204" charset="0"/>
              </a:rPr>
              <a:t>Ques 4. Analyze how booking patterns have evolved over the years, including year over year changes in bookings and cancellations.</a:t>
            </a:r>
            <a:endParaRPr lang="en-IN" sz="39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81281" y="8990723"/>
            <a:ext cx="18059400" cy="1298817"/>
          </a:xfrm>
          <a:prstGeom prst="rect">
            <a:avLst/>
          </a:prstGeom>
          <a:noFill/>
        </p:spPr>
        <p:txBody>
          <a:bodyPr wrap="square" rtlCol="0">
            <a:spAutoFit/>
          </a:bodyPr>
          <a:lstStyle/>
          <a:p>
            <a:pPr algn="ctr"/>
            <a:r>
              <a:rPr lang="en-US" sz="3920" dirty="0">
                <a:latin typeface="Walter Turncoat" panose="020B0604020202020204" charset="0"/>
                <a:ea typeface="Walter Turncoat" panose="020B0604020202020204" charset="0"/>
              </a:rPr>
              <a:t>Conclusion: Clearly year 2016 has highest Confirmed Bookings while Year 2017 has highest canceled bookings</a:t>
            </a:r>
            <a:endParaRPr lang="en-IN" sz="3920" dirty="0">
              <a:latin typeface="Walter Turncoat" panose="020B0604020202020204" charset="0"/>
              <a:ea typeface="Walter Turncoat" panose="020B0604020202020204" charset="0"/>
            </a:endParaRPr>
          </a:p>
        </p:txBody>
      </p:sp>
      <p:pic>
        <p:nvPicPr>
          <p:cNvPr id="8" name="Picture 7">
            <a:extLst>
              <a:ext uri="{FF2B5EF4-FFF2-40B4-BE49-F238E27FC236}">
                <a16:creationId xmlns:a16="http://schemas.microsoft.com/office/drawing/2014/main" id="{0FDEE4D2-FE4C-42CD-8166-6D1EE0B1DC70}"/>
              </a:ext>
            </a:extLst>
          </p:cNvPr>
          <p:cNvPicPr>
            <a:picLocks noChangeAspect="1"/>
          </p:cNvPicPr>
          <p:nvPr/>
        </p:nvPicPr>
        <p:blipFill>
          <a:blip r:embed="rId3"/>
          <a:stretch>
            <a:fillRect/>
          </a:stretch>
        </p:blipFill>
        <p:spPr>
          <a:xfrm>
            <a:off x="309881" y="2019299"/>
            <a:ext cx="7178039" cy="6968883"/>
          </a:xfrm>
          <a:prstGeom prst="rect">
            <a:avLst/>
          </a:prstGeom>
        </p:spPr>
      </p:pic>
      <p:pic>
        <p:nvPicPr>
          <p:cNvPr id="3" name="Picture 2">
            <a:extLst>
              <a:ext uri="{FF2B5EF4-FFF2-40B4-BE49-F238E27FC236}">
                <a16:creationId xmlns:a16="http://schemas.microsoft.com/office/drawing/2014/main" id="{FB39440A-ACF9-4AD2-AFD4-B0C9089D9A51}"/>
              </a:ext>
            </a:extLst>
          </p:cNvPr>
          <p:cNvPicPr>
            <a:picLocks noChangeAspect="1"/>
          </p:cNvPicPr>
          <p:nvPr/>
        </p:nvPicPr>
        <p:blipFill>
          <a:blip r:embed="rId4"/>
          <a:stretch>
            <a:fillRect/>
          </a:stretch>
        </p:blipFill>
        <p:spPr>
          <a:xfrm>
            <a:off x="7797802" y="1985403"/>
            <a:ext cx="10200637" cy="3048000"/>
          </a:xfrm>
          <a:prstGeom prst="rect">
            <a:avLst/>
          </a:prstGeom>
        </p:spPr>
      </p:pic>
      <p:pic>
        <p:nvPicPr>
          <p:cNvPr id="5" name="Picture 4">
            <a:extLst>
              <a:ext uri="{FF2B5EF4-FFF2-40B4-BE49-F238E27FC236}">
                <a16:creationId xmlns:a16="http://schemas.microsoft.com/office/drawing/2014/main" id="{08AC33F7-384A-484B-8FBF-70919DAB7384}"/>
              </a:ext>
            </a:extLst>
          </p:cNvPr>
          <p:cNvPicPr>
            <a:picLocks noChangeAspect="1"/>
          </p:cNvPicPr>
          <p:nvPr/>
        </p:nvPicPr>
        <p:blipFill>
          <a:blip r:embed="rId5"/>
          <a:stretch>
            <a:fillRect/>
          </a:stretch>
        </p:blipFill>
        <p:spPr>
          <a:xfrm>
            <a:off x="7777480" y="5253597"/>
            <a:ext cx="10510520" cy="3734586"/>
          </a:xfrm>
          <a:prstGeom prst="rect">
            <a:avLst/>
          </a:prstGeom>
        </p:spPr>
      </p:pic>
    </p:spTree>
    <p:extLst>
      <p:ext uri="{BB962C8B-B14F-4D97-AF65-F5344CB8AC3E}">
        <p14:creationId xmlns:p14="http://schemas.microsoft.com/office/powerpoint/2010/main" val="3096370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1298817"/>
          </a:xfrm>
          <a:prstGeom prst="rect">
            <a:avLst/>
          </a:prstGeom>
          <a:noFill/>
        </p:spPr>
        <p:txBody>
          <a:bodyPr wrap="square" rtlCol="0">
            <a:spAutoFit/>
          </a:bodyPr>
          <a:lstStyle/>
          <a:p>
            <a:pPr algn="ctr"/>
            <a:r>
              <a:rPr lang="en-US" sz="3920" dirty="0">
                <a:latin typeface="Walter Turncoat" panose="020B0604020202020204" charset="0"/>
                <a:ea typeface="Walter Turncoat" panose="020B0604020202020204" charset="0"/>
              </a:rPr>
              <a:t>Ques 5. Understand the distribution of the number of adults, children, and babies and identify any outliers.</a:t>
            </a:r>
            <a:endParaRPr lang="en-IN" sz="39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81281" y="8990723"/>
            <a:ext cx="18059400" cy="1298817"/>
          </a:xfrm>
          <a:prstGeom prst="rect">
            <a:avLst/>
          </a:prstGeom>
          <a:noFill/>
        </p:spPr>
        <p:txBody>
          <a:bodyPr wrap="square" rtlCol="0">
            <a:spAutoFit/>
          </a:bodyPr>
          <a:lstStyle/>
          <a:p>
            <a:pPr algn="ctr"/>
            <a:r>
              <a:rPr lang="en-US" sz="3920" dirty="0">
                <a:latin typeface="Walter Turncoat" panose="020B0604020202020204" charset="0"/>
                <a:ea typeface="Walter Turncoat" panose="020B0604020202020204" charset="0"/>
              </a:rPr>
              <a:t>Conclusion: From Inter Quartile range we can conclude that there are nearly no outliers in our data.</a:t>
            </a:r>
            <a:endParaRPr lang="en-IN" sz="3920" dirty="0">
              <a:latin typeface="Walter Turncoat" panose="020B0604020202020204" charset="0"/>
              <a:ea typeface="Walter Turncoat" panose="020B0604020202020204" charset="0"/>
            </a:endParaRPr>
          </a:p>
        </p:txBody>
      </p:sp>
      <p:pic>
        <p:nvPicPr>
          <p:cNvPr id="9" name="Picture 8">
            <a:extLst>
              <a:ext uri="{FF2B5EF4-FFF2-40B4-BE49-F238E27FC236}">
                <a16:creationId xmlns:a16="http://schemas.microsoft.com/office/drawing/2014/main" id="{64813307-EA96-4809-A353-6A9CD4BE8958}"/>
              </a:ext>
            </a:extLst>
          </p:cNvPr>
          <p:cNvPicPr>
            <a:picLocks noChangeAspect="1"/>
          </p:cNvPicPr>
          <p:nvPr/>
        </p:nvPicPr>
        <p:blipFill>
          <a:blip r:embed="rId3"/>
          <a:stretch>
            <a:fillRect/>
          </a:stretch>
        </p:blipFill>
        <p:spPr>
          <a:xfrm>
            <a:off x="233680" y="2265680"/>
            <a:ext cx="4876800" cy="4267200"/>
          </a:xfrm>
          <a:prstGeom prst="rect">
            <a:avLst/>
          </a:prstGeom>
        </p:spPr>
      </p:pic>
      <p:pic>
        <p:nvPicPr>
          <p:cNvPr id="4" name="Picture 3">
            <a:extLst>
              <a:ext uri="{FF2B5EF4-FFF2-40B4-BE49-F238E27FC236}">
                <a16:creationId xmlns:a16="http://schemas.microsoft.com/office/drawing/2014/main" id="{485D02CD-5A4D-4DD3-872F-3EEE9D4F21A9}"/>
              </a:ext>
            </a:extLst>
          </p:cNvPr>
          <p:cNvPicPr>
            <a:picLocks noChangeAspect="1"/>
          </p:cNvPicPr>
          <p:nvPr/>
        </p:nvPicPr>
        <p:blipFill>
          <a:blip r:embed="rId4"/>
          <a:stretch>
            <a:fillRect/>
          </a:stretch>
        </p:blipFill>
        <p:spPr>
          <a:xfrm>
            <a:off x="5638800" y="2333822"/>
            <a:ext cx="4343399" cy="4267200"/>
          </a:xfrm>
          <a:prstGeom prst="rect">
            <a:avLst/>
          </a:prstGeom>
        </p:spPr>
      </p:pic>
      <p:pic>
        <p:nvPicPr>
          <p:cNvPr id="7" name="Picture 6">
            <a:extLst>
              <a:ext uri="{FF2B5EF4-FFF2-40B4-BE49-F238E27FC236}">
                <a16:creationId xmlns:a16="http://schemas.microsoft.com/office/drawing/2014/main" id="{0F5A7DAD-CF96-4350-A126-243914AD9E2B}"/>
              </a:ext>
            </a:extLst>
          </p:cNvPr>
          <p:cNvPicPr>
            <a:picLocks noChangeAspect="1"/>
          </p:cNvPicPr>
          <p:nvPr/>
        </p:nvPicPr>
        <p:blipFill>
          <a:blip r:embed="rId5"/>
          <a:stretch>
            <a:fillRect/>
          </a:stretch>
        </p:blipFill>
        <p:spPr>
          <a:xfrm>
            <a:off x="10287000" y="2265680"/>
            <a:ext cx="8001000" cy="4267200"/>
          </a:xfrm>
          <a:prstGeom prst="rect">
            <a:avLst/>
          </a:prstGeom>
        </p:spPr>
      </p:pic>
    </p:spTree>
    <p:extLst>
      <p:ext uri="{BB962C8B-B14F-4D97-AF65-F5344CB8AC3E}">
        <p14:creationId xmlns:p14="http://schemas.microsoft.com/office/powerpoint/2010/main" val="302370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1298817"/>
          </a:xfrm>
          <a:prstGeom prst="rect">
            <a:avLst/>
          </a:prstGeom>
          <a:noFill/>
        </p:spPr>
        <p:txBody>
          <a:bodyPr wrap="square" rtlCol="0">
            <a:spAutoFit/>
          </a:bodyPr>
          <a:lstStyle/>
          <a:p>
            <a:pPr algn="ctr"/>
            <a:r>
              <a:rPr lang="en-US" sz="3920" dirty="0">
                <a:latin typeface="Walter Turncoat" panose="020B0604020202020204" charset="0"/>
                <a:ea typeface="Walter Turncoat" panose="020B0604020202020204" charset="0"/>
              </a:rPr>
              <a:t> Ques 6. Calculate summary statistics for ADR and explore differences between Resort Hotel and City Hotel bookings.</a:t>
            </a:r>
            <a:endParaRPr lang="en-IN" sz="39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81281" y="8990723"/>
            <a:ext cx="18059400" cy="1298817"/>
          </a:xfrm>
          <a:prstGeom prst="rect">
            <a:avLst/>
          </a:prstGeom>
          <a:noFill/>
        </p:spPr>
        <p:txBody>
          <a:bodyPr wrap="square" rtlCol="0">
            <a:spAutoFit/>
          </a:bodyPr>
          <a:lstStyle/>
          <a:p>
            <a:pPr algn="ctr"/>
            <a:r>
              <a:rPr lang="en-US" sz="3920" dirty="0">
                <a:latin typeface="Walter Turncoat" panose="020B0604020202020204" charset="0"/>
                <a:ea typeface="Walter Turncoat" panose="020B0604020202020204" charset="0"/>
              </a:rPr>
              <a:t>Conclusion : Clearly Adr rates in City Hotel is higher as compare to Resort Hotel</a:t>
            </a:r>
            <a:endParaRPr lang="en-IN" sz="3920" dirty="0">
              <a:latin typeface="Walter Turncoat" panose="020B0604020202020204" charset="0"/>
              <a:ea typeface="Walter Turncoat" panose="020B0604020202020204" charset="0"/>
            </a:endParaRPr>
          </a:p>
        </p:txBody>
      </p:sp>
      <p:pic>
        <p:nvPicPr>
          <p:cNvPr id="8" name="Picture 7">
            <a:extLst>
              <a:ext uri="{FF2B5EF4-FFF2-40B4-BE49-F238E27FC236}">
                <a16:creationId xmlns:a16="http://schemas.microsoft.com/office/drawing/2014/main" id="{937B915B-46D6-4BF0-ACBE-92F96339DEC4}"/>
              </a:ext>
            </a:extLst>
          </p:cNvPr>
          <p:cNvPicPr>
            <a:picLocks noChangeAspect="1"/>
          </p:cNvPicPr>
          <p:nvPr/>
        </p:nvPicPr>
        <p:blipFill>
          <a:blip r:embed="rId3"/>
          <a:stretch>
            <a:fillRect/>
          </a:stretch>
        </p:blipFill>
        <p:spPr>
          <a:xfrm>
            <a:off x="228600" y="2476500"/>
            <a:ext cx="9906000" cy="4495800"/>
          </a:xfrm>
          <a:prstGeom prst="rect">
            <a:avLst/>
          </a:prstGeom>
        </p:spPr>
      </p:pic>
      <p:pic>
        <p:nvPicPr>
          <p:cNvPr id="3" name="Picture 2">
            <a:extLst>
              <a:ext uri="{FF2B5EF4-FFF2-40B4-BE49-F238E27FC236}">
                <a16:creationId xmlns:a16="http://schemas.microsoft.com/office/drawing/2014/main" id="{424C9358-D4DD-4C81-89B8-C74EBF86A475}"/>
              </a:ext>
            </a:extLst>
          </p:cNvPr>
          <p:cNvPicPr>
            <a:picLocks noChangeAspect="1"/>
          </p:cNvPicPr>
          <p:nvPr/>
        </p:nvPicPr>
        <p:blipFill>
          <a:blip r:embed="rId4"/>
          <a:stretch>
            <a:fillRect/>
          </a:stretch>
        </p:blipFill>
        <p:spPr>
          <a:xfrm>
            <a:off x="10363201" y="2476500"/>
            <a:ext cx="7696199" cy="4495800"/>
          </a:xfrm>
          <a:prstGeom prst="rect">
            <a:avLst/>
          </a:prstGeom>
        </p:spPr>
      </p:pic>
    </p:spTree>
    <p:extLst>
      <p:ext uri="{BB962C8B-B14F-4D97-AF65-F5344CB8AC3E}">
        <p14:creationId xmlns:p14="http://schemas.microsoft.com/office/powerpoint/2010/main" val="1696919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1298817"/>
          </a:xfrm>
          <a:prstGeom prst="rect">
            <a:avLst/>
          </a:prstGeom>
          <a:noFill/>
        </p:spPr>
        <p:txBody>
          <a:bodyPr wrap="square" rtlCol="0">
            <a:spAutoFit/>
          </a:bodyPr>
          <a:lstStyle/>
          <a:p>
            <a:pPr algn="ctr"/>
            <a:r>
              <a:rPr lang="en-US" sz="3920" dirty="0">
                <a:latin typeface="Walter Turncoat" panose="020B0604020202020204" charset="0"/>
                <a:ea typeface="Walter Turncoat" panose="020B0604020202020204" charset="0"/>
              </a:rPr>
              <a:t>Ques 7. Analyze the distribution of required car parking spaces for each hotel type and determine if one type attracts more guests with cars.</a:t>
            </a:r>
            <a:endParaRPr lang="en-IN" sz="39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81281" y="8990723"/>
            <a:ext cx="18059400" cy="1298817"/>
          </a:xfrm>
          <a:prstGeom prst="rect">
            <a:avLst/>
          </a:prstGeom>
          <a:noFill/>
        </p:spPr>
        <p:txBody>
          <a:bodyPr wrap="square" rtlCol="0">
            <a:spAutoFit/>
          </a:bodyPr>
          <a:lstStyle/>
          <a:p>
            <a:pPr algn="ctr"/>
            <a:r>
              <a:rPr lang="en-US" sz="3920" dirty="0">
                <a:latin typeface="Walter Turncoat" panose="020B0604020202020204" charset="0"/>
                <a:ea typeface="Walter Turncoat" panose="020B0604020202020204" charset="0"/>
              </a:rPr>
              <a:t>Conclusion: The Resort Hotel type attracts more guests as compare to City hotel </a:t>
            </a:r>
            <a:endParaRPr lang="en-IN" sz="3920" dirty="0">
              <a:latin typeface="Walter Turncoat" panose="020B0604020202020204" charset="0"/>
              <a:ea typeface="Walter Turncoat" panose="020B0604020202020204" charset="0"/>
            </a:endParaRPr>
          </a:p>
        </p:txBody>
      </p:sp>
      <p:pic>
        <p:nvPicPr>
          <p:cNvPr id="7" name="Picture 6">
            <a:extLst>
              <a:ext uri="{FF2B5EF4-FFF2-40B4-BE49-F238E27FC236}">
                <a16:creationId xmlns:a16="http://schemas.microsoft.com/office/drawing/2014/main" id="{50853B56-B417-4FE6-9F56-2992F2420B20}"/>
              </a:ext>
            </a:extLst>
          </p:cNvPr>
          <p:cNvPicPr>
            <a:picLocks noChangeAspect="1"/>
          </p:cNvPicPr>
          <p:nvPr/>
        </p:nvPicPr>
        <p:blipFill>
          <a:blip r:embed="rId3"/>
          <a:stretch>
            <a:fillRect/>
          </a:stretch>
        </p:blipFill>
        <p:spPr>
          <a:xfrm>
            <a:off x="264160" y="2781300"/>
            <a:ext cx="9337040" cy="4038600"/>
          </a:xfrm>
          <a:prstGeom prst="rect">
            <a:avLst/>
          </a:prstGeom>
        </p:spPr>
      </p:pic>
      <p:pic>
        <p:nvPicPr>
          <p:cNvPr id="4" name="Picture 3">
            <a:extLst>
              <a:ext uri="{FF2B5EF4-FFF2-40B4-BE49-F238E27FC236}">
                <a16:creationId xmlns:a16="http://schemas.microsoft.com/office/drawing/2014/main" id="{6C4B8019-1202-4073-85EB-174CD2EECEB7}"/>
              </a:ext>
            </a:extLst>
          </p:cNvPr>
          <p:cNvPicPr>
            <a:picLocks noChangeAspect="1"/>
          </p:cNvPicPr>
          <p:nvPr/>
        </p:nvPicPr>
        <p:blipFill>
          <a:blip r:embed="rId4"/>
          <a:stretch>
            <a:fillRect/>
          </a:stretch>
        </p:blipFill>
        <p:spPr>
          <a:xfrm>
            <a:off x="9865361" y="2781300"/>
            <a:ext cx="8422640" cy="4038600"/>
          </a:xfrm>
          <a:prstGeom prst="rect">
            <a:avLst/>
          </a:prstGeom>
        </p:spPr>
      </p:pic>
    </p:spTree>
    <p:extLst>
      <p:ext uri="{BB962C8B-B14F-4D97-AF65-F5344CB8AC3E}">
        <p14:creationId xmlns:p14="http://schemas.microsoft.com/office/powerpoint/2010/main" val="2867139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1902059"/>
          </a:xfrm>
          <a:prstGeom prst="rect">
            <a:avLst/>
          </a:prstGeom>
          <a:noFill/>
        </p:spPr>
        <p:txBody>
          <a:bodyPr wrap="square" rtlCol="0">
            <a:spAutoFit/>
          </a:bodyPr>
          <a:lstStyle/>
          <a:p>
            <a:pPr algn="ctr"/>
            <a:r>
              <a:rPr lang="en-US" sz="3920" dirty="0">
                <a:latin typeface="Walter Turncoat" panose="020B0604020202020204" charset="0"/>
                <a:ea typeface="Walter Turncoat" panose="020B0604020202020204" charset="0"/>
              </a:rPr>
              <a:t>Ques 8. Compare the total number of special requests made by different customer types (e.g., Transient, Group) and identify which customer type makes more requests.</a:t>
            </a:r>
            <a:endParaRPr lang="en-IN" sz="39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96520" y="9400925"/>
            <a:ext cx="18059400" cy="695575"/>
          </a:xfrm>
          <a:prstGeom prst="rect">
            <a:avLst/>
          </a:prstGeom>
          <a:noFill/>
        </p:spPr>
        <p:txBody>
          <a:bodyPr wrap="square" rtlCol="0">
            <a:spAutoFit/>
          </a:bodyPr>
          <a:lstStyle/>
          <a:p>
            <a:pPr algn="ctr"/>
            <a:r>
              <a:rPr lang="en-US" sz="3920" dirty="0">
                <a:latin typeface="Walter Turncoat" panose="020B0604020202020204" charset="0"/>
                <a:ea typeface="Walter Turncoat" panose="020B0604020202020204" charset="0"/>
              </a:rPr>
              <a:t>Conclusion : transient type has maximum special requests</a:t>
            </a:r>
            <a:endParaRPr lang="en-IN" sz="3920" dirty="0">
              <a:latin typeface="Walter Turncoat" panose="020B0604020202020204" charset="0"/>
              <a:ea typeface="Walter Turncoat" panose="020B0604020202020204" charset="0"/>
            </a:endParaRPr>
          </a:p>
        </p:txBody>
      </p:sp>
      <p:pic>
        <p:nvPicPr>
          <p:cNvPr id="8" name="Picture 7">
            <a:extLst>
              <a:ext uri="{FF2B5EF4-FFF2-40B4-BE49-F238E27FC236}">
                <a16:creationId xmlns:a16="http://schemas.microsoft.com/office/drawing/2014/main" id="{2F0AA10B-9739-47AD-8560-B64575DB236C}"/>
              </a:ext>
            </a:extLst>
          </p:cNvPr>
          <p:cNvPicPr>
            <a:picLocks noChangeAspect="1"/>
          </p:cNvPicPr>
          <p:nvPr/>
        </p:nvPicPr>
        <p:blipFill>
          <a:blip r:embed="rId3"/>
          <a:stretch>
            <a:fillRect/>
          </a:stretch>
        </p:blipFill>
        <p:spPr>
          <a:xfrm>
            <a:off x="264160" y="3276600"/>
            <a:ext cx="6629400" cy="3733800"/>
          </a:xfrm>
          <a:prstGeom prst="rect">
            <a:avLst/>
          </a:prstGeom>
        </p:spPr>
      </p:pic>
      <p:pic>
        <p:nvPicPr>
          <p:cNvPr id="3" name="Picture 2">
            <a:extLst>
              <a:ext uri="{FF2B5EF4-FFF2-40B4-BE49-F238E27FC236}">
                <a16:creationId xmlns:a16="http://schemas.microsoft.com/office/drawing/2014/main" id="{C5030B7B-F2CF-427C-B466-58B5E38A11FF}"/>
              </a:ext>
            </a:extLst>
          </p:cNvPr>
          <p:cNvPicPr>
            <a:picLocks noChangeAspect="1"/>
          </p:cNvPicPr>
          <p:nvPr/>
        </p:nvPicPr>
        <p:blipFill>
          <a:blip r:embed="rId4"/>
          <a:stretch>
            <a:fillRect/>
          </a:stretch>
        </p:blipFill>
        <p:spPr>
          <a:xfrm>
            <a:off x="7157721" y="3276600"/>
            <a:ext cx="5105399" cy="3733800"/>
          </a:xfrm>
          <a:prstGeom prst="rect">
            <a:avLst/>
          </a:prstGeom>
        </p:spPr>
      </p:pic>
      <p:pic>
        <p:nvPicPr>
          <p:cNvPr id="5" name="Picture 4">
            <a:extLst>
              <a:ext uri="{FF2B5EF4-FFF2-40B4-BE49-F238E27FC236}">
                <a16:creationId xmlns:a16="http://schemas.microsoft.com/office/drawing/2014/main" id="{3D18EF00-50D1-486D-ADD1-16F1D7DD6E5B}"/>
              </a:ext>
            </a:extLst>
          </p:cNvPr>
          <p:cNvPicPr>
            <a:picLocks noChangeAspect="1"/>
          </p:cNvPicPr>
          <p:nvPr/>
        </p:nvPicPr>
        <p:blipFill>
          <a:blip r:embed="rId5"/>
          <a:stretch>
            <a:fillRect/>
          </a:stretch>
        </p:blipFill>
        <p:spPr>
          <a:xfrm>
            <a:off x="12527281" y="3276600"/>
            <a:ext cx="5496559" cy="3733800"/>
          </a:xfrm>
          <a:prstGeom prst="rect">
            <a:avLst/>
          </a:prstGeom>
        </p:spPr>
      </p:pic>
    </p:spTree>
    <p:extLst>
      <p:ext uri="{BB962C8B-B14F-4D97-AF65-F5344CB8AC3E}">
        <p14:creationId xmlns:p14="http://schemas.microsoft.com/office/powerpoint/2010/main" val="2759044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1298817"/>
          </a:xfrm>
          <a:prstGeom prst="rect">
            <a:avLst/>
          </a:prstGeom>
          <a:noFill/>
        </p:spPr>
        <p:txBody>
          <a:bodyPr wrap="square" rtlCol="0">
            <a:spAutoFit/>
          </a:bodyPr>
          <a:lstStyle/>
          <a:p>
            <a:pPr algn="ctr"/>
            <a:r>
              <a:rPr lang="en-US" sz="3920" dirty="0">
                <a:latin typeface="Walter Turncoat" panose="020B0604020202020204" charset="0"/>
                <a:ea typeface="Walter Turncoat" panose="020B0604020202020204" charset="0"/>
              </a:rPr>
              <a:t>Ques 9. Understand the distribution of meal plans (e.g., BB, HB, FB, SC) and identify any patterns or preferences.</a:t>
            </a:r>
            <a:endParaRPr lang="en-IN" sz="39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81281" y="8990723"/>
            <a:ext cx="18059400" cy="1298817"/>
          </a:xfrm>
          <a:prstGeom prst="rect">
            <a:avLst/>
          </a:prstGeom>
          <a:noFill/>
        </p:spPr>
        <p:txBody>
          <a:bodyPr wrap="square" rtlCol="0">
            <a:spAutoFit/>
          </a:bodyPr>
          <a:lstStyle/>
          <a:p>
            <a:pPr algn="ctr"/>
            <a:r>
              <a:rPr lang="en-US" sz="3920" dirty="0">
                <a:latin typeface="Walter Turncoat" panose="020B0604020202020204" charset="0"/>
                <a:ea typeface="Walter Turncoat" panose="020B0604020202020204" charset="0"/>
              </a:rPr>
              <a:t>Conclusion : From the above dataset clearly BB plan has highest preferences followed by HB and then SC. Fb has least preference.</a:t>
            </a:r>
            <a:endParaRPr lang="en-IN" sz="3920" dirty="0">
              <a:latin typeface="Walter Turncoat" panose="020B0604020202020204" charset="0"/>
              <a:ea typeface="Walter Turncoat" panose="020B0604020202020204" charset="0"/>
            </a:endParaRPr>
          </a:p>
        </p:txBody>
      </p:sp>
      <p:pic>
        <p:nvPicPr>
          <p:cNvPr id="8" name="Picture 7">
            <a:extLst>
              <a:ext uri="{FF2B5EF4-FFF2-40B4-BE49-F238E27FC236}">
                <a16:creationId xmlns:a16="http://schemas.microsoft.com/office/drawing/2014/main" id="{3A2D4813-E594-466E-8FBC-53F1F7813DF6}"/>
              </a:ext>
            </a:extLst>
          </p:cNvPr>
          <p:cNvPicPr>
            <a:picLocks noChangeAspect="1"/>
          </p:cNvPicPr>
          <p:nvPr/>
        </p:nvPicPr>
        <p:blipFill>
          <a:blip r:embed="rId3"/>
          <a:stretch>
            <a:fillRect/>
          </a:stretch>
        </p:blipFill>
        <p:spPr>
          <a:xfrm>
            <a:off x="2286000" y="2171700"/>
            <a:ext cx="13639800" cy="966806"/>
          </a:xfrm>
          <a:prstGeom prst="rect">
            <a:avLst/>
          </a:prstGeom>
        </p:spPr>
      </p:pic>
      <p:pic>
        <p:nvPicPr>
          <p:cNvPr id="3" name="Picture 2">
            <a:extLst>
              <a:ext uri="{FF2B5EF4-FFF2-40B4-BE49-F238E27FC236}">
                <a16:creationId xmlns:a16="http://schemas.microsoft.com/office/drawing/2014/main" id="{600AA107-4572-4D85-B8F1-BC8832D46350}"/>
              </a:ext>
            </a:extLst>
          </p:cNvPr>
          <p:cNvPicPr>
            <a:picLocks noChangeAspect="1"/>
          </p:cNvPicPr>
          <p:nvPr/>
        </p:nvPicPr>
        <p:blipFill>
          <a:blip r:embed="rId4"/>
          <a:stretch>
            <a:fillRect/>
          </a:stretch>
        </p:blipFill>
        <p:spPr>
          <a:xfrm>
            <a:off x="2286000" y="3543301"/>
            <a:ext cx="13639800" cy="4572000"/>
          </a:xfrm>
          <a:prstGeom prst="rect">
            <a:avLst/>
          </a:prstGeom>
        </p:spPr>
      </p:pic>
    </p:spTree>
    <p:extLst>
      <p:ext uri="{BB962C8B-B14F-4D97-AF65-F5344CB8AC3E}">
        <p14:creationId xmlns:p14="http://schemas.microsoft.com/office/powerpoint/2010/main" val="2976642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1298817"/>
          </a:xfrm>
          <a:prstGeom prst="rect">
            <a:avLst/>
          </a:prstGeom>
          <a:noFill/>
        </p:spPr>
        <p:txBody>
          <a:bodyPr wrap="square" rtlCol="0">
            <a:spAutoFit/>
          </a:bodyPr>
          <a:lstStyle/>
          <a:p>
            <a:pPr algn="ctr"/>
            <a:r>
              <a:rPr lang="en-US" sz="3920" dirty="0">
                <a:latin typeface="Walter Turncoat" panose="020B0604020202020204" charset="0"/>
                <a:ea typeface="Walter Turncoat" panose="020B0604020202020204" charset="0"/>
              </a:rPr>
              <a:t>Ques 10.  Analyze Average Daily Rates (ADR) by meal plan type to identify variations in pricing.</a:t>
            </a:r>
            <a:endParaRPr lang="en-IN" sz="39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81281" y="8990723"/>
            <a:ext cx="18059400" cy="1298817"/>
          </a:xfrm>
          <a:prstGeom prst="rect">
            <a:avLst/>
          </a:prstGeom>
          <a:noFill/>
        </p:spPr>
        <p:txBody>
          <a:bodyPr wrap="square" rtlCol="0">
            <a:spAutoFit/>
          </a:bodyPr>
          <a:lstStyle/>
          <a:p>
            <a:pPr algn="ctr"/>
            <a:r>
              <a:rPr lang="en-US" sz="3920" dirty="0">
                <a:latin typeface="Walter Turncoat" panose="020B0604020202020204" charset="0"/>
                <a:ea typeface="Walter Turncoat" panose="020B0604020202020204" charset="0"/>
              </a:rPr>
              <a:t>Conclusion: Clearly, HB has highest average adr and FB and BB have less variation as compare to price variation of HB,</a:t>
            </a:r>
            <a:endParaRPr lang="en-IN" sz="3920" dirty="0">
              <a:latin typeface="Walter Turncoat" panose="020B0604020202020204" charset="0"/>
              <a:ea typeface="Walter Turncoat" panose="020B0604020202020204" charset="0"/>
            </a:endParaRPr>
          </a:p>
        </p:txBody>
      </p:sp>
      <p:pic>
        <p:nvPicPr>
          <p:cNvPr id="7" name="Picture 6">
            <a:extLst>
              <a:ext uri="{FF2B5EF4-FFF2-40B4-BE49-F238E27FC236}">
                <a16:creationId xmlns:a16="http://schemas.microsoft.com/office/drawing/2014/main" id="{66CE403B-4597-45E9-9D35-0CE63905090F}"/>
              </a:ext>
            </a:extLst>
          </p:cNvPr>
          <p:cNvPicPr>
            <a:picLocks noChangeAspect="1"/>
          </p:cNvPicPr>
          <p:nvPr/>
        </p:nvPicPr>
        <p:blipFill>
          <a:blip r:embed="rId3"/>
          <a:stretch>
            <a:fillRect/>
          </a:stretch>
        </p:blipFill>
        <p:spPr>
          <a:xfrm>
            <a:off x="866139" y="2318031"/>
            <a:ext cx="8077199" cy="609600"/>
          </a:xfrm>
          <a:prstGeom prst="rect">
            <a:avLst/>
          </a:prstGeom>
        </p:spPr>
      </p:pic>
      <p:pic>
        <p:nvPicPr>
          <p:cNvPr id="4" name="Picture 3">
            <a:extLst>
              <a:ext uri="{FF2B5EF4-FFF2-40B4-BE49-F238E27FC236}">
                <a16:creationId xmlns:a16="http://schemas.microsoft.com/office/drawing/2014/main" id="{EE214585-0A78-4384-984C-DB2D6759ED01}"/>
              </a:ext>
            </a:extLst>
          </p:cNvPr>
          <p:cNvPicPr>
            <a:picLocks noChangeAspect="1"/>
          </p:cNvPicPr>
          <p:nvPr/>
        </p:nvPicPr>
        <p:blipFill>
          <a:blip r:embed="rId4"/>
          <a:stretch>
            <a:fillRect/>
          </a:stretch>
        </p:blipFill>
        <p:spPr>
          <a:xfrm>
            <a:off x="866140" y="3558225"/>
            <a:ext cx="8077199" cy="3170550"/>
          </a:xfrm>
          <a:prstGeom prst="rect">
            <a:avLst/>
          </a:prstGeom>
        </p:spPr>
      </p:pic>
      <p:pic>
        <p:nvPicPr>
          <p:cNvPr id="5" name="Picture 4">
            <a:extLst>
              <a:ext uri="{FF2B5EF4-FFF2-40B4-BE49-F238E27FC236}">
                <a16:creationId xmlns:a16="http://schemas.microsoft.com/office/drawing/2014/main" id="{2A0BA2EE-5CFB-41AB-9C3D-6DCD5C7600C1}"/>
              </a:ext>
            </a:extLst>
          </p:cNvPr>
          <p:cNvPicPr>
            <a:picLocks noChangeAspect="1"/>
          </p:cNvPicPr>
          <p:nvPr/>
        </p:nvPicPr>
        <p:blipFill>
          <a:blip r:embed="rId5"/>
          <a:stretch>
            <a:fillRect/>
          </a:stretch>
        </p:blipFill>
        <p:spPr>
          <a:xfrm>
            <a:off x="9344663" y="2318031"/>
            <a:ext cx="7876537" cy="4410744"/>
          </a:xfrm>
          <a:prstGeom prst="rect">
            <a:avLst/>
          </a:prstGeom>
        </p:spPr>
      </p:pic>
    </p:spTree>
    <p:extLst>
      <p:ext uri="{BB962C8B-B14F-4D97-AF65-F5344CB8AC3E}">
        <p14:creationId xmlns:p14="http://schemas.microsoft.com/office/powerpoint/2010/main" val="2334676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rot="-10800000">
            <a:off x="758536" y="1148970"/>
            <a:ext cx="16770928" cy="7989060"/>
          </a:xfrm>
          <a:custGeom>
            <a:avLst/>
            <a:gdLst/>
            <a:ahLst/>
            <a:cxnLst/>
            <a:rect l="l" t="t" r="r" b="b"/>
            <a:pathLst>
              <a:path w="16770928" h="7989060">
                <a:moveTo>
                  <a:pt x="0" y="0"/>
                </a:moveTo>
                <a:lnTo>
                  <a:pt x="16770928" y="0"/>
                </a:lnTo>
                <a:lnTo>
                  <a:pt x="16770928" y="7989060"/>
                </a:lnTo>
                <a:lnTo>
                  <a:pt x="0" y="798906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TextBox 4"/>
          <p:cNvSpPr txBox="1"/>
          <p:nvPr/>
        </p:nvSpPr>
        <p:spPr>
          <a:xfrm>
            <a:off x="4044042" y="3513335"/>
            <a:ext cx="10199917" cy="1934720"/>
          </a:xfrm>
          <a:prstGeom prst="rect">
            <a:avLst/>
          </a:prstGeom>
        </p:spPr>
        <p:txBody>
          <a:bodyPr lIns="0" tIns="0" rIns="0" bIns="0" rtlCol="0" anchor="t">
            <a:spAutoFit/>
          </a:bodyPr>
          <a:lstStyle/>
          <a:p>
            <a:pPr marL="0" lvl="0" indent="0" algn="ctr">
              <a:lnSpc>
                <a:spcPts val="7521"/>
              </a:lnSpc>
            </a:pPr>
            <a:r>
              <a:rPr lang="en-US" sz="6900" spc="-213">
                <a:solidFill>
                  <a:srgbClr val="896A48"/>
                </a:solidFill>
                <a:latin typeface="Canva Sans Bold"/>
              </a:rPr>
              <a:t>POWER BI PROBLEM STATEMENTS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2382191"/>
          </a:xfrm>
          <a:prstGeom prst="rect">
            <a:avLst/>
          </a:prstGeom>
          <a:noFill/>
        </p:spPr>
        <p:txBody>
          <a:bodyPr wrap="square" numCol="1" rtlCol="0">
            <a:spAutoFit/>
          </a:bodyPr>
          <a:lstStyle/>
          <a:p>
            <a:pPr algn="ctr"/>
            <a:r>
              <a:rPr lang="en-US" sz="3720" dirty="0">
                <a:latin typeface="Walter Turncoat" panose="020B0604020202020204" charset="0"/>
                <a:ea typeface="Walter Turncoat" panose="020B0604020202020204" charset="0"/>
              </a:rPr>
              <a:t>Ques 11. Investigate the distribution of required car parking spaces and special requests by hotel type and meal plan. 12 .Compare the distribution of meal plans among different customer types (e.g., Transient, Group) to identify preferences.</a:t>
            </a:r>
            <a:endParaRPr lang="en-IN" sz="37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81281" y="8990723"/>
            <a:ext cx="18059400" cy="1298817"/>
          </a:xfrm>
          <a:prstGeom prst="rect">
            <a:avLst/>
          </a:prstGeom>
          <a:noFill/>
        </p:spPr>
        <p:txBody>
          <a:bodyPr wrap="square" rtlCol="0">
            <a:spAutoFit/>
          </a:bodyPr>
          <a:lstStyle/>
          <a:p>
            <a:pPr algn="ctr"/>
            <a:r>
              <a:rPr lang="en-US" sz="3920" dirty="0">
                <a:latin typeface="Walter Turncoat" panose="020B0604020202020204" charset="0"/>
                <a:ea typeface="Walter Turncoat" panose="020B0604020202020204" charset="0"/>
              </a:rPr>
              <a:t>Conclusion: From Required car parking spaces to special requests to customer type meal plans each has highest preference of BB meal plan. </a:t>
            </a:r>
            <a:endParaRPr lang="en-IN" sz="3920" dirty="0">
              <a:latin typeface="Walter Turncoat" panose="020B0604020202020204" charset="0"/>
              <a:ea typeface="Walter Turncoat" panose="020B0604020202020204" charset="0"/>
            </a:endParaRPr>
          </a:p>
        </p:txBody>
      </p:sp>
      <p:pic>
        <p:nvPicPr>
          <p:cNvPr id="8" name="Picture 7">
            <a:extLst>
              <a:ext uri="{FF2B5EF4-FFF2-40B4-BE49-F238E27FC236}">
                <a16:creationId xmlns:a16="http://schemas.microsoft.com/office/drawing/2014/main" id="{F6338F74-1E69-4E79-B57A-D23C2F52C00E}"/>
              </a:ext>
            </a:extLst>
          </p:cNvPr>
          <p:cNvPicPr>
            <a:picLocks noChangeAspect="1"/>
          </p:cNvPicPr>
          <p:nvPr/>
        </p:nvPicPr>
        <p:blipFill>
          <a:blip r:embed="rId3"/>
          <a:stretch>
            <a:fillRect/>
          </a:stretch>
        </p:blipFill>
        <p:spPr>
          <a:xfrm>
            <a:off x="228600" y="2763192"/>
            <a:ext cx="10210800" cy="5713116"/>
          </a:xfrm>
          <a:prstGeom prst="rect">
            <a:avLst/>
          </a:prstGeom>
        </p:spPr>
      </p:pic>
      <p:pic>
        <p:nvPicPr>
          <p:cNvPr id="3" name="Picture 2">
            <a:extLst>
              <a:ext uri="{FF2B5EF4-FFF2-40B4-BE49-F238E27FC236}">
                <a16:creationId xmlns:a16="http://schemas.microsoft.com/office/drawing/2014/main" id="{9C92C161-6FDF-4A40-B5B7-5DDE51C24D89}"/>
              </a:ext>
            </a:extLst>
          </p:cNvPr>
          <p:cNvPicPr>
            <a:picLocks noChangeAspect="1"/>
          </p:cNvPicPr>
          <p:nvPr/>
        </p:nvPicPr>
        <p:blipFill>
          <a:blip r:embed="rId4"/>
          <a:stretch>
            <a:fillRect/>
          </a:stretch>
        </p:blipFill>
        <p:spPr>
          <a:xfrm>
            <a:off x="10718802" y="2826691"/>
            <a:ext cx="7111998" cy="2697809"/>
          </a:xfrm>
          <a:prstGeom prst="rect">
            <a:avLst/>
          </a:prstGeom>
        </p:spPr>
      </p:pic>
      <p:pic>
        <p:nvPicPr>
          <p:cNvPr id="9" name="Picture 8">
            <a:extLst>
              <a:ext uri="{FF2B5EF4-FFF2-40B4-BE49-F238E27FC236}">
                <a16:creationId xmlns:a16="http://schemas.microsoft.com/office/drawing/2014/main" id="{2E0FEA34-436A-479C-BCA6-E563E2A13C11}"/>
              </a:ext>
            </a:extLst>
          </p:cNvPr>
          <p:cNvPicPr>
            <a:picLocks noChangeAspect="1"/>
          </p:cNvPicPr>
          <p:nvPr/>
        </p:nvPicPr>
        <p:blipFill>
          <a:blip r:embed="rId5"/>
          <a:stretch>
            <a:fillRect/>
          </a:stretch>
        </p:blipFill>
        <p:spPr>
          <a:xfrm>
            <a:off x="10718802" y="5778500"/>
            <a:ext cx="7111998" cy="2697808"/>
          </a:xfrm>
          <a:prstGeom prst="rect">
            <a:avLst/>
          </a:prstGeom>
        </p:spPr>
      </p:pic>
    </p:spTree>
    <p:extLst>
      <p:ext uri="{BB962C8B-B14F-4D97-AF65-F5344CB8AC3E}">
        <p14:creationId xmlns:p14="http://schemas.microsoft.com/office/powerpoint/2010/main" val="1882809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1809726"/>
          </a:xfrm>
          <a:prstGeom prst="rect">
            <a:avLst/>
          </a:prstGeom>
          <a:noFill/>
        </p:spPr>
        <p:txBody>
          <a:bodyPr wrap="square" numCol="1" rtlCol="0">
            <a:spAutoFit/>
          </a:bodyPr>
          <a:lstStyle/>
          <a:p>
            <a:pPr algn="ctr"/>
            <a:r>
              <a:rPr lang="en-US" sz="3720" dirty="0">
                <a:latin typeface="Walter Turncoat" panose="020B0604020202020204" charset="0"/>
                <a:ea typeface="Walter Turncoat" panose="020B0604020202020204" charset="0"/>
              </a:rPr>
              <a:t>Ques 12. Understand the distribution of bookings across different market segments and calculate summary statistics for lead times within each segment.</a:t>
            </a:r>
            <a:endParaRPr lang="en-IN" sz="37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96520" y="9021798"/>
            <a:ext cx="18059400" cy="1237262"/>
          </a:xfrm>
          <a:prstGeom prst="rect">
            <a:avLst/>
          </a:prstGeom>
          <a:noFill/>
        </p:spPr>
        <p:txBody>
          <a:bodyPr wrap="square" rtlCol="0">
            <a:spAutoFit/>
          </a:bodyPr>
          <a:lstStyle/>
          <a:p>
            <a:pPr algn="ctr"/>
            <a:r>
              <a:rPr lang="en-US" sz="3720" dirty="0">
                <a:latin typeface="Walter Turncoat" panose="020B0604020202020204" charset="0"/>
                <a:ea typeface="Walter Turncoat" panose="020B0604020202020204" charset="0"/>
              </a:rPr>
              <a:t>Conclusion : Clearly, Offline TA/TO market segment has highest average lead time in Groups, Direct, Online TA it is same it is very less in Corporate.</a:t>
            </a:r>
            <a:endParaRPr lang="en-IN" sz="3720" dirty="0">
              <a:latin typeface="Walter Turncoat" panose="020B0604020202020204" charset="0"/>
              <a:ea typeface="Walter Turncoat" panose="020B0604020202020204" charset="0"/>
            </a:endParaRPr>
          </a:p>
        </p:txBody>
      </p:sp>
      <p:pic>
        <p:nvPicPr>
          <p:cNvPr id="11" name="Picture 10">
            <a:extLst>
              <a:ext uri="{FF2B5EF4-FFF2-40B4-BE49-F238E27FC236}">
                <a16:creationId xmlns:a16="http://schemas.microsoft.com/office/drawing/2014/main" id="{87C42B71-0A7E-40AC-8264-54B72FDE7022}"/>
              </a:ext>
            </a:extLst>
          </p:cNvPr>
          <p:cNvPicPr>
            <a:picLocks noChangeAspect="1"/>
          </p:cNvPicPr>
          <p:nvPr/>
        </p:nvPicPr>
        <p:blipFill>
          <a:blip r:embed="rId3"/>
          <a:stretch>
            <a:fillRect/>
          </a:stretch>
        </p:blipFill>
        <p:spPr>
          <a:xfrm>
            <a:off x="325120" y="2628900"/>
            <a:ext cx="9504680" cy="5486400"/>
          </a:xfrm>
          <a:prstGeom prst="rect">
            <a:avLst/>
          </a:prstGeom>
        </p:spPr>
      </p:pic>
      <p:pic>
        <p:nvPicPr>
          <p:cNvPr id="4" name="Picture 3">
            <a:extLst>
              <a:ext uri="{FF2B5EF4-FFF2-40B4-BE49-F238E27FC236}">
                <a16:creationId xmlns:a16="http://schemas.microsoft.com/office/drawing/2014/main" id="{EF2467F1-263E-40AE-8EFE-B11198DD3662}"/>
              </a:ext>
            </a:extLst>
          </p:cNvPr>
          <p:cNvPicPr>
            <a:picLocks noChangeAspect="1"/>
          </p:cNvPicPr>
          <p:nvPr/>
        </p:nvPicPr>
        <p:blipFill>
          <a:blip r:embed="rId4"/>
          <a:stretch>
            <a:fillRect/>
          </a:stretch>
        </p:blipFill>
        <p:spPr>
          <a:xfrm>
            <a:off x="9951719" y="2628900"/>
            <a:ext cx="8011161" cy="5486400"/>
          </a:xfrm>
          <a:prstGeom prst="rect">
            <a:avLst/>
          </a:prstGeom>
        </p:spPr>
      </p:pic>
    </p:spTree>
    <p:extLst>
      <p:ext uri="{BB962C8B-B14F-4D97-AF65-F5344CB8AC3E}">
        <p14:creationId xmlns:p14="http://schemas.microsoft.com/office/powerpoint/2010/main" val="2781001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1809726"/>
          </a:xfrm>
          <a:prstGeom prst="rect">
            <a:avLst/>
          </a:prstGeom>
          <a:noFill/>
        </p:spPr>
        <p:txBody>
          <a:bodyPr wrap="square" numCol="1" rtlCol="0">
            <a:spAutoFit/>
          </a:bodyPr>
          <a:lstStyle/>
          <a:p>
            <a:pPr algn="ctr"/>
            <a:r>
              <a:rPr lang="en-US" sz="3720" dirty="0">
                <a:latin typeface="Walter Turncoat" panose="020B0604020202020204" charset="0"/>
                <a:ea typeface="Walter Turncoat" panose="020B0604020202020204" charset="0"/>
              </a:rPr>
              <a:t>Ques 13 .Analyze the distribution of bookings through different booking channels (e.g., online travel agents, direct bookings) and calculate the percentage of bookings through each channel.</a:t>
            </a:r>
            <a:endParaRPr lang="en-IN" sz="37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96520" y="9021798"/>
            <a:ext cx="18059400" cy="1237262"/>
          </a:xfrm>
          <a:prstGeom prst="rect">
            <a:avLst/>
          </a:prstGeom>
          <a:noFill/>
        </p:spPr>
        <p:txBody>
          <a:bodyPr wrap="square" rtlCol="0">
            <a:spAutoFit/>
          </a:bodyPr>
          <a:lstStyle/>
          <a:p>
            <a:pPr algn="ctr"/>
            <a:r>
              <a:rPr lang="en-US" sz="3720" dirty="0">
                <a:latin typeface="Walter Turncoat" panose="020B0604020202020204" charset="0"/>
                <a:ea typeface="Walter Turncoat" panose="020B0604020202020204" charset="0"/>
              </a:rPr>
              <a:t>Conclusion : TA/TO acquires maximum percentage of bookings about 78.80% and corporate nearly negligible with 1.20%</a:t>
            </a:r>
            <a:endParaRPr lang="en-IN" sz="3720" dirty="0">
              <a:latin typeface="Walter Turncoat" panose="020B0604020202020204" charset="0"/>
              <a:ea typeface="Walter Turncoat" panose="020B0604020202020204" charset="0"/>
            </a:endParaRPr>
          </a:p>
        </p:txBody>
      </p:sp>
      <p:pic>
        <p:nvPicPr>
          <p:cNvPr id="3" name="Picture 2">
            <a:extLst>
              <a:ext uri="{FF2B5EF4-FFF2-40B4-BE49-F238E27FC236}">
                <a16:creationId xmlns:a16="http://schemas.microsoft.com/office/drawing/2014/main" id="{BA1F5EE5-D0FB-4DE3-B735-E11C045071B1}"/>
              </a:ext>
            </a:extLst>
          </p:cNvPr>
          <p:cNvPicPr>
            <a:picLocks noChangeAspect="1"/>
          </p:cNvPicPr>
          <p:nvPr/>
        </p:nvPicPr>
        <p:blipFill>
          <a:blip r:embed="rId3"/>
          <a:stretch>
            <a:fillRect/>
          </a:stretch>
        </p:blipFill>
        <p:spPr>
          <a:xfrm>
            <a:off x="228600" y="4457700"/>
            <a:ext cx="8534400" cy="4564098"/>
          </a:xfrm>
          <a:prstGeom prst="rect">
            <a:avLst/>
          </a:prstGeom>
        </p:spPr>
      </p:pic>
      <p:pic>
        <p:nvPicPr>
          <p:cNvPr id="8" name="Picture 7">
            <a:extLst>
              <a:ext uri="{FF2B5EF4-FFF2-40B4-BE49-F238E27FC236}">
                <a16:creationId xmlns:a16="http://schemas.microsoft.com/office/drawing/2014/main" id="{A6932985-9E95-4598-8751-90A4F1E96993}"/>
              </a:ext>
            </a:extLst>
          </p:cNvPr>
          <p:cNvPicPr>
            <a:picLocks noChangeAspect="1"/>
          </p:cNvPicPr>
          <p:nvPr/>
        </p:nvPicPr>
        <p:blipFill>
          <a:blip r:embed="rId4"/>
          <a:stretch>
            <a:fillRect/>
          </a:stretch>
        </p:blipFill>
        <p:spPr>
          <a:xfrm>
            <a:off x="248921" y="2013714"/>
            <a:ext cx="17734279" cy="2139186"/>
          </a:xfrm>
          <a:prstGeom prst="rect">
            <a:avLst/>
          </a:prstGeom>
        </p:spPr>
      </p:pic>
      <p:pic>
        <p:nvPicPr>
          <p:cNvPr id="5" name="Picture 4">
            <a:extLst>
              <a:ext uri="{FF2B5EF4-FFF2-40B4-BE49-F238E27FC236}">
                <a16:creationId xmlns:a16="http://schemas.microsoft.com/office/drawing/2014/main" id="{E02FEDF6-7B63-4803-8DFE-AC27F3AC4329}"/>
              </a:ext>
            </a:extLst>
          </p:cNvPr>
          <p:cNvPicPr>
            <a:picLocks noChangeAspect="1"/>
          </p:cNvPicPr>
          <p:nvPr/>
        </p:nvPicPr>
        <p:blipFill>
          <a:blip r:embed="rId5"/>
          <a:stretch>
            <a:fillRect/>
          </a:stretch>
        </p:blipFill>
        <p:spPr>
          <a:xfrm>
            <a:off x="8991601" y="4457700"/>
            <a:ext cx="8971279" cy="4536158"/>
          </a:xfrm>
          <a:prstGeom prst="rect">
            <a:avLst/>
          </a:prstGeom>
        </p:spPr>
      </p:pic>
    </p:spTree>
    <p:extLst>
      <p:ext uri="{BB962C8B-B14F-4D97-AF65-F5344CB8AC3E}">
        <p14:creationId xmlns:p14="http://schemas.microsoft.com/office/powerpoint/2010/main" val="1537067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1066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1809726"/>
          </a:xfrm>
          <a:prstGeom prst="rect">
            <a:avLst/>
          </a:prstGeom>
          <a:noFill/>
        </p:spPr>
        <p:txBody>
          <a:bodyPr wrap="square" numCol="1" rtlCol="0">
            <a:spAutoFit/>
          </a:bodyPr>
          <a:lstStyle/>
          <a:p>
            <a:pPr algn="ctr"/>
            <a:r>
              <a:rPr lang="en-US" sz="3720" dirty="0">
                <a:latin typeface="Walter Turncoat" panose="020B0604020202020204" charset="0"/>
                <a:ea typeface="Walter Turncoat" panose="020B0604020202020204" charset="0"/>
              </a:rPr>
              <a:t>Ques 14. Calculate the proportion of repeated guests and investigate their booking behavior. Identify any patterns or differences in preferences compared to first-time guests.</a:t>
            </a:r>
            <a:endParaRPr lang="en-IN" sz="37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96520" y="9021798"/>
            <a:ext cx="18059400" cy="1237262"/>
          </a:xfrm>
          <a:prstGeom prst="rect">
            <a:avLst/>
          </a:prstGeom>
          <a:noFill/>
        </p:spPr>
        <p:txBody>
          <a:bodyPr wrap="square" rtlCol="0">
            <a:spAutoFit/>
          </a:bodyPr>
          <a:lstStyle/>
          <a:p>
            <a:pPr algn="ctr"/>
            <a:r>
              <a:rPr lang="en-US" sz="3720" dirty="0">
                <a:latin typeface="Walter Turncoat" panose="020B0604020202020204" charset="0"/>
                <a:ea typeface="Walter Turncoat" panose="020B0604020202020204" charset="0"/>
              </a:rPr>
              <a:t>Conclusion: Since repeated guests all datasets are zero hence nothing can be said about booking behavior.</a:t>
            </a:r>
            <a:endParaRPr lang="en-IN" sz="3720" dirty="0">
              <a:latin typeface="Walter Turncoat" panose="020B0604020202020204" charset="0"/>
              <a:ea typeface="Walter Turncoat" panose="020B0604020202020204" charset="0"/>
            </a:endParaRPr>
          </a:p>
        </p:txBody>
      </p:sp>
      <p:pic>
        <p:nvPicPr>
          <p:cNvPr id="5" name="Picture 4">
            <a:extLst>
              <a:ext uri="{FF2B5EF4-FFF2-40B4-BE49-F238E27FC236}">
                <a16:creationId xmlns:a16="http://schemas.microsoft.com/office/drawing/2014/main" id="{A6168E8F-5831-4854-9ABC-F37840334E34}"/>
              </a:ext>
            </a:extLst>
          </p:cNvPr>
          <p:cNvPicPr>
            <a:picLocks noChangeAspect="1"/>
          </p:cNvPicPr>
          <p:nvPr/>
        </p:nvPicPr>
        <p:blipFill>
          <a:blip r:embed="rId3"/>
          <a:stretch>
            <a:fillRect/>
          </a:stretch>
        </p:blipFill>
        <p:spPr>
          <a:xfrm>
            <a:off x="609600" y="2705100"/>
            <a:ext cx="7848600" cy="5105400"/>
          </a:xfrm>
          <a:prstGeom prst="rect">
            <a:avLst/>
          </a:prstGeom>
        </p:spPr>
      </p:pic>
      <p:pic>
        <p:nvPicPr>
          <p:cNvPr id="3" name="Picture 2">
            <a:extLst>
              <a:ext uri="{FF2B5EF4-FFF2-40B4-BE49-F238E27FC236}">
                <a16:creationId xmlns:a16="http://schemas.microsoft.com/office/drawing/2014/main" id="{A87BF856-029F-48E7-861E-ADB65E63A380}"/>
              </a:ext>
            </a:extLst>
          </p:cNvPr>
          <p:cNvPicPr>
            <a:picLocks noChangeAspect="1"/>
          </p:cNvPicPr>
          <p:nvPr/>
        </p:nvPicPr>
        <p:blipFill>
          <a:blip r:embed="rId4"/>
          <a:stretch>
            <a:fillRect/>
          </a:stretch>
        </p:blipFill>
        <p:spPr>
          <a:xfrm>
            <a:off x="9829802" y="2705100"/>
            <a:ext cx="7086598" cy="5105400"/>
          </a:xfrm>
          <a:prstGeom prst="rect">
            <a:avLst/>
          </a:prstGeom>
        </p:spPr>
      </p:pic>
    </p:spTree>
    <p:extLst>
      <p:ext uri="{BB962C8B-B14F-4D97-AF65-F5344CB8AC3E}">
        <p14:creationId xmlns:p14="http://schemas.microsoft.com/office/powerpoint/2010/main" val="1448663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1066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1809726"/>
          </a:xfrm>
          <a:prstGeom prst="rect">
            <a:avLst/>
          </a:prstGeom>
          <a:noFill/>
        </p:spPr>
        <p:txBody>
          <a:bodyPr wrap="square" numCol="1" rtlCol="0">
            <a:spAutoFit/>
          </a:bodyPr>
          <a:lstStyle/>
          <a:p>
            <a:pPr algn="ctr"/>
            <a:r>
              <a:rPr lang="en-US" sz="3720" dirty="0">
                <a:latin typeface="Walter Turncoat" panose="020B0604020202020204" charset="0"/>
                <a:ea typeface="Walter Turncoat" panose="020B0604020202020204" charset="0"/>
              </a:rPr>
              <a:t> Ques 15. Explore the impact of a guest's booking history on their likelihood of canceling a current booking. Calculate cancellation rates based on previous cancellations and noncancelled bookings.</a:t>
            </a:r>
            <a:endParaRPr lang="en-IN" sz="37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96520" y="9021798"/>
            <a:ext cx="18059400" cy="1237262"/>
          </a:xfrm>
          <a:prstGeom prst="rect">
            <a:avLst/>
          </a:prstGeom>
          <a:noFill/>
        </p:spPr>
        <p:txBody>
          <a:bodyPr wrap="square" rtlCol="0">
            <a:spAutoFit/>
          </a:bodyPr>
          <a:lstStyle/>
          <a:p>
            <a:pPr algn="ctr"/>
            <a:r>
              <a:rPr lang="en-US" sz="3720" dirty="0">
                <a:latin typeface="Walter Turncoat" panose="020B0604020202020204" charset="0"/>
                <a:ea typeface="Walter Turncoat" panose="020B0604020202020204" charset="0"/>
              </a:rPr>
              <a:t>Conclusion: Since Cancelled and non cancelled bookings have no entry except zero hence no conclusions can be made.</a:t>
            </a:r>
            <a:endParaRPr lang="en-IN" sz="3720" dirty="0">
              <a:latin typeface="Walter Turncoat" panose="020B0604020202020204" charset="0"/>
              <a:ea typeface="Walter Turncoat" panose="020B0604020202020204" charset="0"/>
            </a:endParaRPr>
          </a:p>
        </p:txBody>
      </p:sp>
      <p:pic>
        <p:nvPicPr>
          <p:cNvPr id="7" name="Picture 6">
            <a:extLst>
              <a:ext uri="{FF2B5EF4-FFF2-40B4-BE49-F238E27FC236}">
                <a16:creationId xmlns:a16="http://schemas.microsoft.com/office/drawing/2014/main" id="{A88BCAED-FA7A-4C03-9301-2310D5A5DA6F}"/>
              </a:ext>
            </a:extLst>
          </p:cNvPr>
          <p:cNvPicPr>
            <a:picLocks noChangeAspect="1"/>
          </p:cNvPicPr>
          <p:nvPr/>
        </p:nvPicPr>
        <p:blipFill>
          <a:blip r:embed="rId3"/>
          <a:stretch>
            <a:fillRect/>
          </a:stretch>
        </p:blipFill>
        <p:spPr>
          <a:xfrm>
            <a:off x="3581400" y="2000226"/>
            <a:ext cx="10591800" cy="1809726"/>
          </a:xfrm>
          <a:prstGeom prst="rect">
            <a:avLst/>
          </a:prstGeom>
        </p:spPr>
      </p:pic>
      <p:pic>
        <p:nvPicPr>
          <p:cNvPr id="4" name="Picture 3">
            <a:extLst>
              <a:ext uri="{FF2B5EF4-FFF2-40B4-BE49-F238E27FC236}">
                <a16:creationId xmlns:a16="http://schemas.microsoft.com/office/drawing/2014/main" id="{1BC28CB5-5E61-47CF-A566-62E03013966C}"/>
              </a:ext>
            </a:extLst>
          </p:cNvPr>
          <p:cNvPicPr>
            <a:picLocks noChangeAspect="1"/>
          </p:cNvPicPr>
          <p:nvPr/>
        </p:nvPicPr>
        <p:blipFill>
          <a:blip r:embed="rId4"/>
          <a:stretch>
            <a:fillRect/>
          </a:stretch>
        </p:blipFill>
        <p:spPr>
          <a:xfrm>
            <a:off x="3581400" y="4000500"/>
            <a:ext cx="10591800" cy="4993358"/>
          </a:xfrm>
          <a:prstGeom prst="rect">
            <a:avLst/>
          </a:prstGeom>
        </p:spPr>
      </p:pic>
    </p:spTree>
    <p:extLst>
      <p:ext uri="{BB962C8B-B14F-4D97-AF65-F5344CB8AC3E}">
        <p14:creationId xmlns:p14="http://schemas.microsoft.com/office/powerpoint/2010/main" val="3113181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1066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1809726"/>
          </a:xfrm>
          <a:prstGeom prst="rect">
            <a:avLst/>
          </a:prstGeom>
          <a:noFill/>
        </p:spPr>
        <p:txBody>
          <a:bodyPr wrap="square" numCol="1" rtlCol="0">
            <a:spAutoFit/>
          </a:bodyPr>
          <a:lstStyle/>
          <a:p>
            <a:pPr algn="ctr"/>
            <a:r>
              <a:rPr lang="en-US" sz="3720" dirty="0">
                <a:latin typeface="Walter Turncoat" panose="020B0604020202020204" charset="0"/>
                <a:ea typeface="Walter Turncoat" panose="020B0604020202020204" charset="0"/>
              </a:rPr>
              <a:t>Ques 16.Understand the distribution of reserved and assigned room types. Calculate summary statistics for the consistency between reserved and assigned room types.</a:t>
            </a:r>
            <a:endParaRPr lang="en-IN" sz="37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10160" y="8477274"/>
            <a:ext cx="18059400" cy="1809726"/>
          </a:xfrm>
          <a:prstGeom prst="rect">
            <a:avLst/>
          </a:prstGeom>
          <a:noFill/>
        </p:spPr>
        <p:txBody>
          <a:bodyPr wrap="square" rtlCol="0">
            <a:spAutoFit/>
          </a:bodyPr>
          <a:lstStyle/>
          <a:p>
            <a:pPr algn="ctr"/>
            <a:r>
              <a:rPr lang="en-US" sz="3720" dirty="0">
                <a:latin typeface="Walter Turncoat" panose="020B0604020202020204" charset="0"/>
                <a:ea typeface="Walter Turncoat" panose="020B0604020202020204" charset="0"/>
              </a:rPr>
              <a:t>Conclusion: Clearly, in both charts top three types are same hence there is consistency in top room type but the bottom types are changed hence inconsistency in room type is also present.</a:t>
            </a:r>
            <a:endParaRPr lang="en-IN" sz="3720" dirty="0">
              <a:latin typeface="Walter Turncoat" panose="020B0604020202020204" charset="0"/>
              <a:ea typeface="Walter Turncoat" panose="020B0604020202020204" charset="0"/>
            </a:endParaRPr>
          </a:p>
        </p:txBody>
      </p:sp>
      <p:pic>
        <p:nvPicPr>
          <p:cNvPr id="8" name="Picture 7">
            <a:extLst>
              <a:ext uri="{FF2B5EF4-FFF2-40B4-BE49-F238E27FC236}">
                <a16:creationId xmlns:a16="http://schemas.microsoft.com/office/drawing/2014/main" id="{F74FFF7F-5B09-4EDA-951B-9B2C04D3CBB6}"/>
              </a:ext>
            </a:extLst>
          </p:cNvPr>
          <p:cNvPicPr>
            <a:picLocks noChangeAspect="1"/>
          </p:cNvPicPr>
          <p:nvPr/>
        </p:nvPicPr>
        <p:blipFill>
          <a:blip r:embed="rId3"/>
          <a:stretch>
            <a:fillRect/>
          </a:stretch>
        </p:blipFill>
        <p:spPr>
          <a:xfrm>
            <a:off x="2590800" y="2000226"/>
            <a:ext cx="11963400" cy="552474"/>
          </a:xfrm>
          <a:prstGeom prst="rect">
            <a:avLst/>
          </a:prstGeom>
        </p:spPr>
      </p:pic>
      <p:pic>
        <p:nvPicPr>
          <p:cNvPr id="3" name="Picture 2">
            <a:extLst>
              <a:ext uri="{FF2B5EF4-FFF2-40B4-BE49-F238E27FC236}">
                <a16:creationId xmlns:a16="http://schemas.microsoft.com/office/drawing/2014/main" id="{397D8650-6C6C-4751-80C4-929B4083B0FB}"/>
              </a:ext>
            </a:extLst>
          </p:cNvPr>
          <p:cNvPicPr>
            <a:picLocks noChangeAspect="1"/>
          </p:cNvPicPr>
          <p:nvPr/>
        </p:nvPicPr>
        <p:blipFill>
          <a:blip r:embed="rId4"/>
          <a:stretch>
            <a:fillRect/>
          </a:stretch>
        </p:blipFill>
        <p:spPr>
          <a:xfrm>
            <a:off x="2590800" y="2641439"/>
            <a:ext cx="5257800" cy="3098776"/>
          </a:xfrm>
          <a:prstGeom prst="rect">
            <a:avLst/>
          </a:prstGeom>
        </p:spPr>
      </p:pic>
      <p:pic>
        <p:nvPicPr>
          <p:cNvPr id="5" name="Picture 4">
            <a:extLst>
              <a:ext uri="{FF2B5EF4-FFF2-40B4-BE49-F238E27FC236}">
                <a16:creationId xmlns:a16="http://schemas.microsoft.com/office/drawing/2014/main" id="{75B44160-33F5-462E-A8D6-A707E02BEA66}"/>
              </a:ext>
            </a:extLst>
          </p:cNvPr>
          <p:cNvPicPr>
            <a:picLocks noChangeAspect="1"/>
          </p:cNvPicPr>
          <p:nvPr/>
        </p:nvPicPr>
        <p:blipFill>
          <a:blip r:embed="rId5"/>
          <a:stretch>
            <a:fillRect/>
          </a:stretch>
        </p:blipFill>
        <p:spPr>
          <a:xfrm>
            <a:off x="2565400" y="5879512"/>
            <a:ext cx="5283200" cy="2648320"/>
          </a:xfrm>
          <a:prstGeom prst="rect">
            <a:avLst/>
          </a:prstGeom>
        </p:spPr>
      </p:pic>
      <p:pic>
        <p:nvPicPr>
          <p:cNvPr id="9" name="Picture 8">
            <a:extLst>
              <a:ext uri="{FF2B5EF4-FFF2-40B4-BE49-F238E27FC236}">
                <a16:creationId xmlns:a16="http://schemas.microsoft.com/office/drawing/2014/main" id="{BB2E2AF0-1BAB-47DF-AB97-63F1DEBB86B1}"/>
              </a:ext>
            </a:extLst>
          </p:cNvPr>
          <p:cNvPicPr>
            <a:picLocks noChangeAspect="1"/>
          </p:cNvPicPr>
          <p:nvPr/>
        </p:nvPicPr>
        <p:blipFill>
          <a:blip r:embed="rId6"/>
          <a:stretch>
            <a:fillRect/>
          </a:stretch>
        </p:blipFill>
        <p:spPr>
          <a:xfrm>
            <a:off x="9539480" y="2695068"/>
            <a:ext cx="5014719" cy="2829432"/>
          </a:xfrm>
          <a:prstGeom prst="rect">
            <a:avLst/>
          </a:prstGeom>
        </p:spPr>
      </p:pic>
      <p:pic>
        <p:nvPicPr>
          <p:cNvPr id="11" name="Picture 10">
            <a:extLst>
              <a:ext uri="{FF2B5EF4-FFF2-40B4-BE49-F238E27FC236}">
                <a16:creationId xmlns:a16="http://schemas.microsoft.com/office/drawing/2014/main" id="{5415EB1A-075E-4530-8F29-AC302C9D0954}"/>
              </a:ext>
            </a:extLst>
          </p:cNvPr>
          <p:cNvPicPr>
            <a:picLocks noChangeAspect="1"/>
          </p:cNvPicPr>
          <p:nvPr/>
        </p:nvPicPr>
        <p:blipFill>
          <a:blip r:embed="rId7"/>
          <a:stretch>
            <a:fillRect/>
          </a:stretch>
        </p:blipFill>
        <p:spPr>
          <a:xfrm>
            <a:off x="9539480" y="5828954"/>
            <a:ext cx="5014719" cy="2648320"/>
          </a:xfrm>
          <a:prstGeom prst="rect">
            <a:avLst/>
          </a:prstGeom>
        </p:spPr>
      </p:pic>
    </p:spTree>
    <p:extLst>
      <p:ext uri="{BB962C8B-B14F-4D97-AF65-F5344CB8AC3E}">
        <p14:creationId xmlns:p14="http://schemas.microsoft.com/office/powerpoint/2010/main" val="1741170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1066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1809726"/>
          </a:xfrm>
          <a:prstGeom prst="rect">
            <a:avLst/>
          </a:prstGeom>
          <a:noFill/>
        </p:spPr>
        <p:txBody>
          <a:bodyPr wrap="square" numCol="1" rtlCol="0">
            <a:spAutoFit/>
          </a:bodyPr>
          <a:lstStyle/>
          <a:p>
            <a:pPr algn="ctr"/>
            <a:r>
              <a:rPr lang="en-US" sz="3720" dirty="0">
                <a:latin typeface="Walter Turncoat" panose="020B0604020202020204" charset="0"/>
                <a:ea typeface="Walter Turncoat" panose="020B0604020202020204" charset="0"/>
              </a:rPr>
              <a:t>Ques 17. Analyze the impact of booking changes on cancellation rates. Calculate cancellation rates for bookings with different numbers of changes.</a:t>
            </a:r>
            <a:endParaRPr lang="en-IN" sz="37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76200" y="9049738"/>
            <a:ext cx="18059400" cy="1237262"/>
          </a:xfrm>
          <a:prstGeom prst="rect">
            <a:avLst/>
          </a:prstGeom>
          <a:noFill/>
        </p:spPr>
        <p:txBody>
          <a:bodyPr wrap="square" rtlCol="0">
            <a:spAutoFit/>
          </a:bodyPr>
          <a:lstStyle/>
          <a:p>
            <a:pPr algn="ctr"/>
            <a:r>
              <a:rPr lang="en-US" sz="3720" dirty="0">
                <a:latin typeface="Walter Turncoat" panose="020B0604020202020204" charset="0"/>
                <a:ea typeface="Walter Turncoat" panose="020B0604020202020204" charset="0"/>
              </a:rPr>
              <a:t>Conclusion: There is a small impact on booking changes for cancellation rate which is 12.24%</a:t>
            </a:r>
            <a:endParaRPr lang="en-IN" sz="3720" dirty="0">
              <a:latin typeface="Walter Turncoat" panose="020B0604020202020204" charset="0"/>
              <a:ea typeface="Walter Turncoat" panose="020B0604020202020204" charset="0"/>
            </a:endParaRPr>
          </a:p>
        </p:txBody>
      </p:sp>
      <p:pic>
        <p:nvPicPr>
          <p:cNvPr id="12" name="Picture 11">
            <a:extLst>
              <a:ext uri="{FF2B5EF4-FFF2-40B4-BE49-F238E27FC236}">
                <a16:creationId xmlns:a16="http://schemas.microsoft.com/office/drawing/2014/main" id="{7BA68E82-E327-42A6-BCE6-C77E8EE8B44A}"/>
              </a:ext>
            </a:extLst>
          </p:cNvPr>
          <p:cNvPicPr>
            <a:picLocks noChangeAspect="1"/>
          </p:cNvPicPr>
          <p:nvPr/>
        </p:nvPicPr>
        <p:blipFill>
          <a:blip r:embed="rId3"/>
          <a:stretch>
            <a:fillRect/>
          </a:stretch>
        </p:blipFill>
        <p:spPr>
          <a:xfrm>
            <a:off x="3276600" y="2190726"/>
            <a:ext cx="11582400" cy="1504974"/>
          </a:xfrm>
          <a:prstGeom prst="rect">
            <a:avLst/>
          </a:prstGeom>
        </p:spPr>
      </p:pic>
      <p:pic>
        <p:nvPicPr>
          <p:cNvPr id="4" name="Picture 3">
            <a:extLst>
              <a:ext uri="{FF2B5EF4-FFF2-40B4-BE49-F238E27FC236}">
                <a16:creationId xmlns:a16="http://schemas.microsoft.com/office/drawing/2014/main" id="{7AC51963-05FB-4914-9763-B77B6593C064}"/>
              </a:ext>
            </a:extLst>
          </p:cNvPr>
          <p:cNvPicPr>
            <a:picLocks noChangeAspect="1"/>
          </p:cNvPicPr>
          <p:nvPr/>
        </p:nvPicPr>
        <p:blipFill>
          <a:blip r:embed="rId4"/>
          <a:stretch>
            <a:fillRect/>
          </a:stretch>
        </p:blipFill>
        <p:spPr>
          <a:xfrm>
            <a:off x="3276600" y="4462367"/>
            <a:ext cx="11582400" cy="3957733"/>
          </a:xfrm>
          <a:prstGeom prst="rect">
            <a:avLst/>
          </a:prstGeom>
        </p:spPr>
      </p:pic>
    </p:spTree>
    <p:extLst>
      <p:ext uri="{BB962C8B-B14F-4D97-AF65-F5344CB8AC3E}">
        <p14:creationId xmlns:p14="http://schemas.microsoft.com/office/powerpoint/2010/main" val="17528411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1066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1809726"/>
          </a:xfrm>
          <a:prstGeom prst="rect">
            <a:avLst/>
          </a:prstGeom>
          <a:noFill/>
        </p:spPr>
        <p:txBody>
          <a:bodyPr wrap="square" numCol="1" rtlCol="0">
            <a:spAutoFit/>
          </a:bodyPr>
          <a:lstStyle/>
          <a:p>
            <a:pPr algn="ctr"/>
            <a:r>
              <a:rPr lang="en-US" sz="3720" dirty="0">
                <a:latin typeface="Walter Turncoat" panose="020B0604020202020204" charset="0"/>
                <a:ea typeface="Walter Turncoat" panose="020B0604020202020204" charset="0"/>
              </a:rPr>
              <a:t>Ques 18. Explore how room type preferences vary across different customer types (e.g., Transient, Group). Identify if certain customer types have specific room preferences.</a:t>
            </a:r>
            <a:endParaRPr lang="en-IN" sz="37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106680" y="9589183"/>
            <a:ext cx="18059400" cy="664797"/>
          </a:xfrm>
          <a:prstGeom prst="rect">
            <a:avLst/>
          </a:prstGeom>
          <a:noFill/>
        </p:spPr>
        <p:txBody>
          <a:bodyPr wrap="square" rtlCol="0">
            <a:spAutoFit/>
          </a:bodyPr>
          <a:lstStyle/>
          <a:p>
            <a:pPr algn="ctr"/>
            <a:r>
              <a:rPr lang="en-US" sz="3720" dirty="0">
                <a:latin typeface="Walter Turncoat" panose="020B0604020202020204" charset="0"/>
                <a:ea typeface="Walter Turncoat" panose="020B0604020202020204" charset="0"/>
              </a:rPr>
              <a:t>Conclusion: All Customer types have highest preference of A room type.</a:t>
            </a:r>
            <a:endParaRPr lang="en-IN" sz="3720" dirty="0">
              <a:latin typeface="Walter Turncoat" panose="020B0604020202020204" charset="0"/>
              <a:ea typeface="Walter Turncoat" panose="020B0604020202020204" charset="0"/>
            </a:endParaRPr>
          </a:p>
        </p:txBody>
      </p:sp>
      <p:pic>
        <p:nvPicPr>
          <p:cNvPr id="3" name="Picture 2">
            <a:extLst>
              <a:ext uri="{FF2B5EF4-FFF2-40B4-BE49-F238E27FC236}">
                <a16:creationId xmlns:a16="http://schemas.microsoft.com/office/drawing/2014/main" id="{B0DDC266-EE7C-49CE-928D-CEDD8DDE9E18}"/>
              </a:ext>
            </a:extLst>
          </p:cNvPr>
          <p:cNvPicPr>
            <a:picLocks noChangeAspect="1"/>
          </p:cNvPicPr>
          <p:nvPr/>
        </p:nvPicPr>
        <p:blipFill>
          <a:blip r:embed="rId3"/>
          <a:stretch>
            <a:fillRect/>
          </a:stretch>
        </p:blipFill>
        <p:spPr>
          <a:xfrm>
            <a:off x="9591041" y="2628900"/>
            <a:ext cx="8239759" cy="6400800"/>
          </a:xfrm>
          <a:prstGeom prst="rect">
            <a:avLst/>
          </a:prstGeom>
        </p:spPr>
      </p:pic>
      <p:pic>
        <p:nvPicPr>
          <p:cNvPr id="8" name="Picture 7">
            <a:extLst>
              <a:ext uri="{FF2B5EF4-FFF2-40B4-BE49-F238E27FC236}">
                <a16:creationId xmlns:a16="http://schemas.microsoft.com/office/drawing/2014/main" id="{BC5F94EA-E3DE-46A6-9F27-4622A81C41E4}"/>
              </a:ext>
            </a:extLst>
          </p:cNvPr>
          <p:cNvPicPr>
            <a:picLocks noChangeAspect="1"/>
          </p:cNvPicPr>
          <p:nvPr/>
        </p:nvPicPr>
        <p:blipFill>
          <a:blip r:embed="rId4"/>
          <a:stretch>
            <a:fillRect/>
          </a:stretch>
        </p:blipFill>
        <p:spPr>
          <a:xfrm>
            <a:off x="457200" y="2628900"/>
            <a:ext cx="8915400" cy="6400800"/>
          </a:xfrm>
          <a:prstGeom prst="rect">
            <a:avLst/>
          </a:prstGeom>
        </p:spPr>
      </p:pic>
    </p:spTree>
    <p:extLst>
      <p:ext uri="{BB962C8B-B14F-4D97-AF65-F5344CB8AC3E}">
        <p14:creationId xmlns:p14="http://schemas.microsoft.com/office/powerpoint/2010/main" val="17985838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1066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1237262"/>
          </a:xfrm>
          <a:prstGeom prst="rect">
            <a:avLst/>
          </a:prstGeom>
          <a:noFill/>
        </p:spPr>
        <p:txBody>
          <a:bodyPr wrap="square" numCol="1" rtlCol="0">
            <a:spAutoFit/>
          </a:bodyPr>
          <a:lstStyle/>
          <a:p>
            <a:pPr algn="ctr"/>
            <a:r>
              <a:rPr lang="en-US" sz="3720" dirty="0">
                <a:latin typeface="Walter Turncoat" panose="020B0604020202020204" charset="0"/>
                <a:ea typeface="Walter Turncoat" panose="020B0604020202020204" charset="0"/>
              </a:rPr>
              <a:t>Ques 19.  Examine whether guests who make multiple bookings have consistent room type preferences or if their preferences change over time.</a:t>
            </a:r>
            <a:endParaRPr lang="en-IN" sz="37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20320" y="9082758"/>
            <a:ext cx="18059400" cy="1237262"/>
          </a:xfrm>
          <a:prstGeom prst="rect">
            <a:avLst/>
          </a:prstGeom>
          <a:noFill/>
        </p:spPr>
        <p:txBody>
          <a:bodyPr wrap="square" rtlCol="0">
            <a:spAutoFit/>
          </a:bodyPr>
          <a:lstStyle/>
          <a:p>
            <a:pPr algn="ctr"/>
            <a:r>
              <a:rPr lang="en-US" sz="3720" dirty="0">
                <a:latin typeface="Walter Turncoat" panose="020B0604020202020204" charset="0"/>
                <a:ea typeface="Walter Turncoat" panose="020B0604020202020204" charset="0"/>
              </a:rPr>
              <a:t>Conclusion: A,D,E room type has highest number of repeated guests in the respective order in both reserved and assigned room type.</a:t>
            </a:r>
            <a:endParaRPr lang="en-IN" sz="3720" dirty="0">
              <a:latin typeface="Walter Turncoat" panose="020B0604020202020204" charset="0"/>
              <a:ea typeface="Walter Turncoat" panose="020B0604020202020204" charset="0"/>
            </a:endParaRPr>
          </a:p>
        </p:txBody>
      </p:sp>
      <p:pic>
        <p:nvPicPr>
          <p:cNvPr id="4" name="Picture 3">
            <a:extLst>
              <a:ext uri="{FF2B5EF4-FFF2-40B4-BE49-F238E27FC236}">
                <a16:creationId xmlns:a16="http://schemas.microsoft.com/office/drawing/2014/main" id="{31E73FAE-B8CD-40E9-AF0A-710714C64A07}"/>
              </a:ext>
            </a:extLst>
          </p:cNvPr>
          <p:cNvPicPr>
            <a:picLocks noChangeAspect="1"/>
          </p:cNvPicPr>
          <p:nvPr/>
        </p:nvPicPr>
        <p:blipFill>
          <a:blip r:embed="rId3"/>
          <a:stretch>
            <a:fillRect/>
          </a:stretch>
        </p:blipFill>
        <p:spPr>
          <a:xfrm>
            <a:off x="14097000" y="2560605"/>
            <a:ext cx="3886200" cy="5021294"/>
          </a:xfrm>
          <a:prstGeom prst="rect">
            <a:avLst/>
          </a:prstGeom>
        </p:spPr>
      </p:pic>
      <p:pic>
        <p:nvPicPr>
          <p:cNvPr id="5" name="Picture 4">
            <a:extLst>
              <a:ext uri="{FF2B5EF4-FFF2-40B4-BE49-F238E27FC236}">
                <a16:creationId xmlns:a16="http://schemas.microsoft.com/office/drawing/2014/main" id="{3036870C-38C7-4C4F-9E40-BCEA6223ED69}"/>
              </a:ext>
            </a:extLst>
          </p:cNvPr>
          <p:cNvPicPr>
            <a:picLocks noChangeAspect="1"/>
          </p:cNvPicPr>
          <p:nvPr/>
        </p:nvPicPr>
        <p:blipFill>
          <a:blip r:embed="rId4"/>
          <a:stretch>
            <a:fillRect/>
          </a:stretch>
        </p:blipFill>
        <p:spPr>
          <a:xfrm>
            <a:off x="9677400" y="2560605"/>
            <a:ext cx="4114800" cy="5021294"/>
          </a:xfrm>
          <a:prstGeom prst="rect">
            <a:avLst/>
          </a:prstGeom>
        </p:spPr>
      </p:pic>
      <p:pic>
        <p:nvPicPr>
          <p:cNvPr id="9" name="Picture 8">
            <a:extLst>
              <a:ext uri="{FF2B5EF4-FFF2-40B4-BE49-F238E27FC236}">
                <a16:creationId xmlns:a16="http://schemas.microsoft.com/office/drawing/2014/main" id="{650B9580-FDC2-43F6-86FA-C208EBDCF530}"/>
              </a:ext>
            </a:extLst>
          </p:cNvPr>
          <p:cNvPicPr>
            <a:picLocks noChangeAspect="1"/>
          </p:cNvPicPr>
          <p:nvPr/>
        </p:nvPicPr>
        <p:blipFill>
          <a:blip r:embed="rId5"/>
          <a:stretch>
            <a:fillRect/>
          </a:stretch>
        </p:blipFill>
        <p:spPr>
          <a:xfrm>
            <a:off x="304800" y="2560605"/>
            <a:ext cx="9067800" cy="5021295"/>
          </a:xfrm>
          <a:prstGeom prst="rect">
            <a:avLst/>
          </a:prstGeom>
        </p:spPr>
      </p:pic>
    </p:spTree>
    <p:extLst>
      <p:ext uri="{BB962C8B-B14F-4D97-AF65-F5344CB8AC3E}">
        <p14:creationId xmlns:p14="http://schemas.microsoft.com/office/powerpoint/2010/main" val="2024170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1066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1237262"/>
          </a:xfrm>
          <a:prstGeom prst="rect">
            <a:avLst/>
          </a:prstGeom>
          <a:noFill/>
        </p:spPr>
        <p:txBody>
          <a:bodyPr wrap="square" numCol="1" rtlCol="0">
            <a:spAutoFit/>
          </a:bodyPr>
          <a:lstStyle/>
          <a:p>
            <a:pPr algn="ctr"/>
            <a:r>
              <a:rPr lang="en-US" sz="3720" dirty="0">
                <a:latin typeface="Walter Turncoat" panose="020B0604020202020204" charset="0"/>
                <a:ea typeface="Walter Turncoat" panose="020B0604020202020204" charset="0"/>
              </a:rPr>
              <a:t>Ques 20.  Understand the distribution of reservation statuses and calculate summary statistics for reservation status dates.</a:t>
            </a:r>
            <a:endParaRPr lang="en-IN" sz="37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20320" y="9082758"/>
            <a:ext cx="18059400" cy="1237262"/>
          </a:xfrm>
          <a:prstGeom prst="rect">
            <a:avLst/>
          </a:prstGeom>
          <a:noFill/>
        </p:spPr>
        <p:txBody>
          <a:bodyPr wrap="square" rtlCol="0">
            <a:spAutoFit/>
          </a:bodyPr>
          <a:lstStyle/>
          <a:p>
            <a:pPr algn="ctr"/>
            <a:r>
              <a:rPr lang="en-US" sz="3720" dirty="0">
                <a:latin typeface="Walter Turncoat" panose="020B0604020202020204" charset="0"/>
                <a:ea typeface="Walter Turncoat" panose="020B0604020202020204" charset="0"/>
              </a:rPr>
              <a:t>Conclusion: Check-Out has highest reservation status with 17 </a:t>
            </a:r>
            <a:r>
              <a:rPr lang="en-US" sz="3720" dirty="0" err="1">
                <a:latin typeface="Walter Turncoat" panose="020B0604020202020204" charset="0"/>
                <a:ea typeface="Walter Turncoat" panose="020B0604020202020204" charset="0"/>
              </a:rPr>
              <a:t>july</a:t>
            </a:r>
            <a:r>
              <a:rPr lang="en-US" sz="3720" dirty="0">
                <a:latin typeface="Walter Turncoat" panose="020B0604020202020204" charset="0"/>
                <a:ea typeface="Walter Turncoat" panose="020B0604020202020204" charset="0"/>
              </a:rPr>
              <a:t> as highest reserve date for canceled it is 29 Jun and for no show it is 17 July.</a:t>
            </a:r>
            <a:endParaRPr lang="en-IN" sz="3720" dirty="0">
              <a:latin typeface="Walter Turncoat" panose="020B0604020202020204" charset="0"/>
              <a:ea typeface="Walter Turncoat" panose="020B0604020202020204" charset="0"/>
            </a:endParaRPr>
          </a:p>
        </p:txBody>
      </p:sp>
      <p:pic>
        <p:nvPicPr>
          <p:cNvPr id="3" name="Picture 2">
            <a:extLst>
              <a:ext uri="{FF2B5EF4-FFF2-40B4-BE49-F238E27FC236}">
                <a16:creationId xmlns:a16="http://schemas.microsoft.com/office/drawing/2014/main" id="{70F6CDAD-2618-48AD-A2FB-029278BA3E14}"/>
              </a:ext>
            </a:extLst>
          </p:cNvPr>
          <p:cNvPicPr>
            <a:picLocks noChangeAspect="1"/>
          </p:cNvPicPr>
          <p:nvPr/>
        </p:nvPicPr>
        <p:blipFill>
          <a:blip r:embed="rId3"/>
          <a:stretch>
            <a:fillRect/>
          </a:stretch>
        </p:blipFill>
        <p:spPr>
          <a:xfrm>
            <a:off x="1447799" y="3092377"/>
            <a:ext cx="14782799" cy="5784923"/>
          </a:xfrm>
          <a:prstGeom prst="rect">
            <a:avLst/>
          </a:prstGeom>
        </p:spPr>
      </p:pic>
      <p:pic>
        <p:nvPicPr>
          <p:cNvPr id="11" name="Picture 10">
            <a:extLst>
              <a:ext uri="{FF2B5EF4-FFF2-40B4-BE49-F238E27FC236}">
                <a16:creationId xmlns:a16="http://schemas.microsoft.com/office/drawing/2014/main" id="{4EFEFCFB-9C8D-400C-8FD6-806766707371}"/>
              </a:ext>
            </a:extLst>
          </p:cNvPr>
          <p:cNvPicPr>
            <a:picLocks noChangeAspect="1"/>
          </p:cNvPicPr>
          <p:nvPr/>
        </p:nvPicPr>
        <p:blipFill>
          <a:blip r:embed="rId4"/>
          <a:stretch>
            <a:fillRect/>
          </a:stretch>
        </p:blipFill>
        <p:spPr>
          <a:xfrm>
            <a:off x="1447800" y="1720875"/>
            <a:ext cx="14782799" cy="984225"/>
          </a:xfrm>
          <a:prstGeom prst="rect">
            <a:avLst/>
          </a:prstGeom>
        </p:spPr>
      </p:pic>
    </p:spTree>
    <p:extLst>
      <p:ext uri="{BB962C8B-B14F-4D97-AF65-F5344CB8AC3E}">
        <p14:creationId xmlns:p14="http://schemas.microsoft.com/office/powerpoint/2010/main" val="2811375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58989" y="1970740"/>
            <a:ext cx="11170023" cy="5665954"/>
          </a:xfrm>
          <a:custGeom>
            <a:avLst/>
            <a:gdLst/>
            <a:ahLst/>
            <a:cxnLst/>
            <a:rect l="l" t="t" r="r" b="b"/>
            <a:pathLst>
              <a:path w="11170023" h="5665954">
                <a:moveTo>
                  <a:pt x="0" y="0"/>
                </a:moveTo>
                <a:lnTo>
                  <a:pt x="11170022" y="0"/>
                </a:lnTo>
                <a:lnTo>
                  <a:pt x="11170022" y="5665954"/>
                </a:lnTo>
                <a:lnTo>
                  <a:pt x="0" y="5665954"/>
                </a:lnTo>
                <a:lnTo>
                  <a:pt x="0" y="0"/>
                </a:lnTo>
                <a:close/>
              </a:path>
            </a:pathLst>
          </a:custGeom>
          <a:blipFill>
            <a:blip r:embed="rId3"/>
            <a:stretch>
              <a:fillRect/>
            </a:stretch>
          </a:blipFill>
        </p:spPr>
      </p:sp>
      <p:sp>
        <p:nvSpPr>
          <p:cNvPr id="4" name="TextBox 4"/>
          <p:cNvSpPr txBox="1"/>
          <p:nvPr/>
        </p:nvSpPr>
        <p:spPr>
          <a:xfrm>
            <a:off x="0" y="322257"/>
            <a:ext cx="18288000" cy="1573764"/>
          </a:xfrm>
          <a:prstGeom prst="rect">
            <a:avLst/>
          </a:prstGeom>
        </p:spPr>
        <p:txBody>
          <a:bodyPr lIns="0" tIns="0" rIns="0" bIns="0" rtlCol="0" anchor="t">
            <a:spAutoFit/>
          </a:bodyPr>
          <a:lstStyle/>
          <a:p>
            <a:pPr algn="ctr">
              <a:lnSpc>
                <a:spcPts val="3628"/>
              </a:lnSpc>
            </a:pPr>
            <a:r>
              <a:rPr lang="en-US" sz="3422" spc="-167" dirty="0">
                <a:solidFill>
                  <a:srgbClr val="000000"/>
                </a:solidFill>
                <a:latin typeface="Walter Turncoat"/>
              </a:rPr>
              <a:t>QUES 1: VISUALIZE BOOKING TRENDS OVER THE YEARS, INCLUDING THE NUMBER OF BOOKINGS, CANCELLATIONS, AND AVERAGE LEAD TIME. IDENTIFY SEASONALITY PATTERNS.</a:t>
            </a:r>
          </a:p>
          <a:p>
            <a:pPr algn="ctr">
              <a:lnSpc>
                <a:spcPts val="5536"/>
              </a:lnSpc>
              <a:spcBef>
                <a:spcPct val="0"/>
              </a:spcBef>
            </a:pPr>
            <a:endParaRPr lang="en-US" sz="3422" spc="-167" dirty="0">
              <a:solidFill>
                <a:srgbClr val="000000"/>
              </a:solidFill>
              <a:latin typeface="Walter Turncoat"/>
            </a:endParaRPr>
          </a:p>
        </p:txBody>
      </p:sp>
      <p:sp>
        <p:nvSpPr>
          <p:cNvPr id="5" name="TextBox 5"/>
          <p:cNvSpPr txBox="1"/>
          <p:nvPr/>
        </p:nvSpPr>
        <p:spPr>
          <a:xfrm>
            <a:off x="0" y="8076210"/>
            <a:ext cx="17371048" cy="1513990"/>
          </a:xfrm>
          <a:prstGeom prst="rect">
            <a:avLst/>
          </a:prstGeom>
        </p:spPr>
        <p:txBody>
          <a:bodyPr lIns="0" tIns="0" rIns="0" bIns="0" rtlCol="0" anchor="t">
            <a:spAutoFit/>
          </a:bodyPr>
          <a:lstStyle/>
          <a:p>
            <a:pPr algn="ctr">
              <a:lnSpc>
                <a:spcPts val="3946"/>
              </a:lnSpc>
              <a:spcBef>
                <a:spcPct val="0"/>
              </a:spcBef>
            </a:pPr>
            <a:r>
              <a:rPr lang="en-US" sz="3722" spc="-182" dirty="0">
                <a:solidFill>
                  <a:srgbClr val="000000"/>
                </a:solidFill>
                <a:latin typeface="Walter Turncoat"/>
              </a:rPr>
              <a:t>CLEARLY CANCELLATION RATE AND BOOKING ARE DIRECTLY PROPORTIONAL. HOWEVER, AVERAGE LEAD TIME IS DIRECTLY PROPORTIONAL TO YEAR SO FOR EACH NEXT YEAR AVERAGE LEAD TIME IS INCREASING.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1066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1237262"/>
          </a:xfrm>
          <a:prstGeom prst="rect">
            <a:avLst/>
          </a:prstGeom>
          <a:noFill/>
        </p:spPr>
        <p:txBody>
          <a:bodyPr wrap="square" numCol="1" rtlCol="0">
            <a:spAutoFit/>
          </a:bodyPr>
          <a:lstStyle/>
          <a:p>
            <a:pPr algn="ctr"/>
            <a:r>
              <a:rPr lang="en-US" sz="3720" dirty="0">
                <a:latin typeface="Walter Turncoat" panose="020B0604020202020204" charset="0"/>
                <a:ea typeface="Walter Turncoat" panose="020B0604020202020204" charset="0"/>
              </a:rPr>
              <a:t>Ques 21.  Analyze trends in reservation status dates, including the most common checkout dates and any seasonality patterns.</a:t>
            </a:r>
            <a:endParaRPr lang="en-IN" sz="37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76200" y="9622203"/>
            <a:ext cx="18059400" cy="664797"/>
          </a:xfrm>
          <a:prstGeom prst="rect">
            <a:avLst/>
          </a:prstGeom>
          <a:noFill/>
        </p:spPr>
        <p:txBody>
          <a:bodyPr wrap="square" rtlCol="0">
            <a:spAutoFit/>
          </a:bodyPr>
          <a:lstStyle/>
          <a:p>
            <a:pPr algn="ctr"/>
            <a:r>
              <a:rPr lang="en-US" sz="3720" dirty="0">
                <a:latin typeface="Walter Turncoat" panose="020B0604020202020204" charset="0"/>
                <a:ea typeface="Walter Turncoat" panose="020B0604020202020204" charset="0"/>
              </a:rPr>
              <a:t>Conclusion: The most checkout date is 17 July.</a:t>
            </a:r>
            <a:endParaRPr lang="en-IN" sz="3720" dirty="0">
              <a:latin typeface="Walter Turncoat" panose="020B0604020202020204" charset="0"/>
              <a:ea typeface="Walter Turncoat" panose="020B0604020202020204" charset="0"/>
            </a:endParaRPr>
          </a:p>
        </p:txBody>
      </p:sp>
      <p:pic>
        <p:nvPicPr>
          <p:cNvPr id="7" name="Picture 6">
            <a:extLst>
              <a:ext uri="{FF2B5EF4-FFF2-40B4-BE49-F238E27FC236}">
                <a16:creationId xmlns:a16="http://schemas.microsoft.com/office/drawing/2014/main" id="{54C90419-2D47-493C-8829-079D3EC58596}"/>
              </a:ext>
            </a:extLst>
          </p:cNvPr>
          <p:cNvPicPr>
            <a:picLocks noChangeAspect="1"/>
          </p:cNvPicPr>
          <p:nvPr/>
        </p:nvPicPr>
        <p:blipFill>
          <a:blip r:embed="rId3"/>
          <a:stretch>
            <a:fillRect/>
          </a:stretch>
        </p:blipFill>
        <p:spPr>
          <a:xfrm>
            <a:off x="3124200" y="1666804"/>
            <a:ext cx="10439400" cy="1419296"/>
          </a:xfrm>
          <a:prstGeom prst="rect">
            <a:avLst/>
          </a:prstGeom>
        </p:spPr>
      </p:pic>
      <p:pic>
        <p:nvPicPr>
          <p:cNvPr id="4" name="Picture 3">
            <a:extLst>
              <a:ext uri="{FF2B5EF4-FFF2-40B4-BE49-F238E27FC236}">
                <a16:creationId xmlns:a16="http://schemas.microsoft.com/office/drawing/2014/main" id="{AF6C9F2E-28E0-4850-94F1-535D26163AF9}"/>
              </a:ext>
            </a:extLst>
          </p:cNvPr>
          <p:cNvPicPr>
            <a:picLocks noChangeAspect="1"/>
          </p:cNvPicPr>
          <p:nvPr/>
        </p:nvPicPr>
        <p:blipFill>
          <a:blip r:embed="rId4"/>
          <a:stretch>
            <a:fillRect/>
          </a:stretch>
        </p:blipFill>
        <p:spPr>
          <a:xfrm>
            <a:off x="3124199" y="3332761"/>
            <a:ext cx="10439401" cy="6289441"/>
          </a:xfrm>
          <a:prstGeom prst="rect">
            <a:avLst/>
          </a:prstGeom>
        </p:spPr>
      </p:pic>
    </p:spTree>
    <p:extLst>
      <p:ext uri="{BB962C8B-B14F-4D97-AF65-F5344CB8AC3E}">
        <p14:creationId xmlns:p14="http://schemas.microsoft.com/office/powerpoint/2010/main" val="3958632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1066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1809726"/>
          </a:xfrm>
          <a:prstGeom prst="rect">
            <a:avLst/>
          </a:prstGeom>
          <a:noFill/>
        </p:spPr>
        <p:txBody>
          <a:bodyPr wrap="square" numCol="1" rtlCol="0">
            <a:spAutoFit/>
          </a:bodyPr>
          <a:lstStyle/>
          <a:p>
            <a:pPr algn="ctr"/>
            <a:r>
              <a:rPr lang="en-US" sz="3720" dirty="0">
                <a:latin typeface="Walter Turncoat" panose="020B0604020202020204" charset="0"/>
                <a:ea typeface="Walter Turncoat" panose="020B0604020202020204" charset="0"/>
              </a:rPr>
              <a:t> Ques 22. Explore how reservation statuses vary across different customer types (e.g., Transient, Group) using Excel or SQL. Calculate cancellation rates by customer type.</a:t>
            </a:r>
            <a:endParaRPr lang="en-IN" sz="37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76200" y="9049738"/>
            <a:ext cx="18059400" cy="1237262"/>
          </a:xfrm>
          <a:prstGeom prst="rect">
            <a:avLst/>
          </a:prstGeom>
          <a:noFill/>
        </p:spPr>
        <p:txBody>
          <a:bodyPr wrap="square" rtlCol="0">
            <a:spAutoFit/>
          </a:bodyPr>
          <a:lstStyle/>
          <a:p>
            <a:pPr algn="ctr"/>
            <a:r>
              <a:rPr lang="en-US" sz="3720" dirty="0">
                <a:latin typeface="Walter Turncoat" panose="020B0604020202020204" charset="0"/>
                <a:ea typeface="Walter Turncoat" panose="020B0604020202020204" charset="0"/>
              </a:rPr>
              <a:t>Conclusion: Transient Customer type has Highest reservation status and cancellation rate is 31.60%.</a:t>
            </a:r>
            <a:endParaRPr lang="en-IN" sz="3720" dirty="0">
              <a:latin typeface="Walter Turncoat" panose="020B0604020202020204" charset="0"/>
              <a:ea typeface="Walter Turncoat" panose="020B0604020202020204" charset="0"/>
            </a:endParaRPr>
          </a:p>
        </p:txBody>
      </p:sp>
      <p:pic>
        <p:nvPicPr>
          <p:cNvPr id="8" name="Picture 7">
            <a:extLst>
              <a:ext uri="{FF2B5EF4-FFF2-40B4-BE49-F238E27FC236}">
                <a16:creationId xmlns:a16="http://schemas.microsoft.com/office/drawing/2014/main" id="{C5D78DEA-B9A5-44C0-AF29-51CA94C249B7}"/>
              </a:ext>
            </a:extLst>
          </p:cNvPr>
          <p:cNvPicPr>
            <a:picLocks noChangeAspect="1"/>
          </p:cNvPicPr>
          <p:nvPr/>
        </p:nvPicPr>
        <p:blipFill>
          <a:blip r:embed="rId3"/>
          <a:stretch>
            <a:fillRect/>
          </a:stretch>
        </p:blipFill>
        <p:spPr>
          <a:xfrm>
            <a:off x="2933700" y="2000226"/>
            <a:ext cx="12573000" cy="1934867"/>
          </a:xfrm>
          <a:prstGeom prst="rect">
            <a:avLst/>
          </a:prstGeom>
        </p:spPr>
      </p:pic>
      <p:pic>
        <p:nvPicPr>
          <p:cNvPr id="3" name="Picture 2">
            <a:extLst>
              <a:ext uri="{FF2B5EF4-FFF2-40B4-BE49-F238E27FC236}">
                <a16:creationId xmlns:a16="http://schemas.microsoft.com/office/drawing/2014/main" id="{96F3BEA2-D1E1-42D7-9C77-B29CEE70ED7A}"/>
              </a:ext>
            </a:extLst>
          </p:cNvPr>
          <p:cNvPicPr>
            <a:picLocks noChangeAspect="1"/>
          </p:cNvPicPr>
          <p:nvPr/>
        </p:nvPicPr>
        <p:blipFill>
          <a:blip r:embed="rId4"/>
          <a:stretch>
            <a:fillRect/>
          </a:stretch>
        </p:blipFill>
        <p:spPr>
          <a:xfrm>
            <a:off x="2933700" y="4053559"/>
            <a:ext cx="12496800" cy="4999333"/>
          </a:xfrm>
          <a:prstGeom prst="rect">
            <a:avLst/>
          </a:prstGeom>
        </p:spPr>
      </p:pic>
    </p:spTree>
    <p:extLst>
      <p:ext uri="{BB962C8B-B14F-4D97-AF65-F5344CB8AC3E}">
        <p14:creationId xmlns:p14="http://schemas.microsoft.com/office/powerpoint/2010/main" val="2833073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1066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txBody>
          <a:bodyPr/>
          <a:lstStyle/>
          <a:p>
            <a:r>
              <a:rPr lang="en-US" dirty="0"/>
              <a:t>mm</a:t>
            </a:r>
            <a:endParaRPr lang="en-IN" dirty="0"/>
          </a:p>
        </p:txBody>
      </p:sp>
      <p:sp>
        <p:nvSpPr>
          <p:cNvPr id="6" name="TextBox 5">
            <a:extLst>
              <a:ext uri="{FF2B5EF4-FFF2-40B4-BE49-F238E27FC236}">
                <a16:creationId xmlns:a16="http://schemas.microsoft.com/office/drawing/2014/main" id="{B416553E-6699-4E4E-8FAE-23EC3BAF4D82}"/>
              </a:ext>
            </a:extLst>
          </p:cNvPr>
          <p:cNvSpPr txBox="1"/>
          <p:nvPr/>
        </p:nvSpPr>
        <p:spPr>
          <a:xfrm>
            <a:off x="228600" y="190500"/>
            <a:ext cx="17754600" cy="1237262"/>
          </a:xfrm>
          <a:prstGeom prst="rect">
            <a:avLst/>
          </a:prstGeom>
          <a:noFill/>
        </p:spPr>
        <p:txBody>
          <a:bodyPr wrap="square" numCol="1" rtlCol="0">
            <a:spAutoFit/>
          </a:bodyPr>
          <a:lstStyle/>
          <a:p>
            <a:pPr algn="ctr"/>
            <a:r>
              <a:rPr lang="en-US" sz="3720" dirty="0">
                <a:latin typeface="Walter Turncoat" panose="020B0604020202020204" charset="0"/>
                <a:ea typeface="Walter Turncoat" panose="020B0604020202020204" charset="0"/>
              </a:rPr>
              <a:t>Ques 23. Investigate whether there are differences in Average Daily Rates (ADR) based on reservation status (e.g., canceled vs. checked out).</a:t>
            </a:r>
            <a:endParaRPr lang="en-IN" sz="3720" dirty="0">
              <a:latin typeface="Walter Turncoat" panose="020B0604020202020204" charset="0"/>
              <a:ea typeface="Walter Turncoat" panose="020B0604020202020204" charset="0"/>
            </a:endParaRPr>
          </a:p>
        </p:txBody>
      </p:sp>
      <p:sp>
        <p:nvSpPr>
          <p:cNvPr id="10" name="TextBox 9">
            <a:extLst>
              <a:ext uri="{FF2B5EF4-FFF2-40B4-BE49-F238E27FC236}">
                <a16:creationId xmlns:a16="http://schemas.microsoft.com/office/drawing/2014/main" id="{9C0C5BA9-7378-4995-8B46-704F912BE2BA}"/>
              </a:ext>
            </a:extLst>
          </p:cNvPr>
          <p:cNvSpPr txBox="1"/>
          <p:nvPr/>
        </p:nvSpPr>
        <p:spPr>
          <a:xfrm>
            <a:off x="-76200" y="8477274"/>
            <a:ext cx="18059400" cy="1809726"/>
          </a:xfrm>
          <a:prstGeom prst="rect">
            <a:avLst/>
          </a:prstGeom>
          <a:noFill/>
        </p:spPr>
        <p:txBody>
          <a:bodyPr wrap="square" rtlCol="0">
            <a:spAutoFit/>
          </a:bodyPr>
          <a:lstStyle/>
          <a:p>
            <a:pPr algn="ctr"/>
            <a:r>
              <a:rPr lang="en-US" sz="3720" dirty="0">
                <a:latin typeface="Walter Turncoat" panose="020B0604020202020204" charset="0"/>
                <a:ea typeface="Walter Turncoat" panose="020B0604020202020204" charset="0"/>
              </a:rPr>
              <a:t>Conclusion: There is not much difference in Average adr of Check-Out and No-show but large difference between Check-Out and Canceled Adr and No-show and canceled adr.</a:t>
            </a:r>
            <a:endParaRPr lang="en-IN" sz="3720" dirty="0">
              <a:latin typeface="Walter Turncoat" panose="020B0604020202020204" charset="0"/>
              <a:ea typeface="Walter Turncoat" panose="020B0604020202020204" charset="0"/>
            </a:endParaRPr>
          </a:p>
        </p:txBody>
      </p:sp>
      <p:pic>
        <p:nvPicPr>
          <p:cNvPr id="7" name="Picture 6">
            <a:extLst>
              <a:ext uri="{FF2B5EF4-FFF2-40B4-BE49-F238E27FC236}">
                <a16:creationId xmlns:a16="http://schemas.microsoft.com/office/drawing/2014/main" id="{DA44EBFC-2459-4110-8C11-B9106E29EE52}"/>
              </a:ext>
            </a:extLst>
          </p:cNvPr>
          <p:cNvPicPr>
            <a:picLocks noChangeAspect="1"/>
          </p:cNvPicPr>
          <p:nvPr/>
        </p:nvPicPr>
        <p:blipFill>
          <a:blip r:embed="rId3"/>
          <a:stretch>
            <a:fillRect/>
          </a:stretch>
        </p:blipFill>
        <p:spPr>
          <a:xfrm>
            <a:off x="457200" y="1618262"/>
            <a:ext cx="8686800" cy="6859012"/>
          </a:xfrm>
          <a:prstGeom prst="rect">
            <a:avLst/>
          </a:prstGeom>
        </p:spPr>
      </p:pic>
      <p:pic>
        <p:nvPicPr>
          <p:cNvPr id="4" name="Picture 3">
            <a:extLst>
              <a:ext uri="{FF2B5EF4-FFF2-40B4-BE49-F238E27FC236}">
                <a16:creationId xmlns:a16="http://schemas.microsoft.com/office/drawing/2014/main" id="{01C985DD-3C93-4772-BA89-29C9CE36ACEC}"/>
              </a:ext>
            </a:extLst>
          </p:cNvPr>
          <p:cNvPicPr>
            <a:picLocks noChangeAspect="1"/>
          </p:cNvPicPr>
          <p:nvPr/>
        </p:nvPicPr>
        <p:blipFill>
          <a:blip r:embed="rId4"/>
          <a:stretch>
            <a:fillRect/>
          </a:stretch>
        </p:blipFill>
        <p:spPr>
          <a:xfrm>
            <a:off x="9591041" y="1618262"/>
            <a:ext cx="8239759" cy="6859012"/>
          </a:xfrm>
          <a:prstGeom prst="rect">
            <a:avLst/>
          </a:prstGeom>
        </p:spPr>
      </p:pic>
    </p:spTree>
    <p:extLst>
      <p:ext uri="{BB962C8B-B14F-4D97-AF65-F5344CB8AC3E}">
        <p14:creationId xmlns:p14="http://schemas.microsoft.com/office/powerpoint/2010/main" val="41448774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1873843" y="1204397"/>
            <a:ext cx="14540313" cy="7878206"/>
          </a:xfrm>
          <a:custGeom>
            <a:avLst/>
            <a:gdLst/>
            <a:ahLst/>
            <a:cxnLst/>
            <a:rect l="l" t="t" r="r" b="b"/>
            <a:pathLst>
              <a:path w="14540313" h="7878206">
                <a:moveTo>
                  <a:pt x="0" y="0"/>
                </a:moveTo>
                <a:lnTo>
                  <a:pt x="14540314" y="0"/>
                </a:lnTo>
                <a:lnTo>
                  <a:pt x="14540314" y="7878206"/>
                </a:lnTo>
                <a:lnTo>
                  <a:pt x="0" y="78782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9147" y="4039030"/>
            <a:ext cx="2389393" cy="5043573"/>
          </a:xfrm>
          <a:custGeom>
            <a:avLst/>
            <a:gdLst/>
            <a:ahLst/>
            <a:cxnLst/>
            <a:rect l="l" t="t" r="r" b="b"/>
            <a:pathLst>
              <a:path w="2389393" h="5043573">
                <a:moveTo>
                  <a:pt x="0" y="0"/>
                </a:moveTo>
                <a:lnTo>
                  <a:pt x="2389393" y="0"/>
                </a:lnTo>
                <a:lnTo>
                  <a:pt x="2389393" y="5043573"/>
                </a:lnTo>
                <a:lnTo>
                  <a:pt x="0" y="5043573"/>
                </a:lnTo>
                <a:lnTo>
                  <a:pt x="0" y="0"/>
                </a:lnTo>
                <a:close/>
              </a:path>
            </a:pathLst>
          </a:custGeom>
          <a:blipFill>
            <a:blip r:embed="rId5"/>
            <a:stretch>
              <a:fillRect/>
            </a:stretch>
          </a:blipFill>
        </p:spPr>
      </p:sp>
      <p:sp>
        <p:nvSpPr>
          <p:cNvPr id="5" name="Freeform 5"/>
          <p:cNvSpPr/>
          <p:nvPr/>
        </p:nvSpPr>
        <p:spPr>
          <a:xfrm>
            <a:off x="14923543" y="5368110"/>
            <a:ext cx="2574777" cy="2972325"/>
          </a:xfrm>
          <a:custGeom>
            <a:avLst/>
            <a:gdLst/>
            <a:ahLst/>
            <a:cxnLst/>
            <a:rect l="l" t="t" r="r" b="b"/>
            <a:pathLst>
              <a:path w="2574777" h="2972325">
                <a:moveTo>
                  <a:pt x="0" y="0"/>
                </a:moveTo>
                <a:lnTo>
                  <a:pt x="2574777" y="0"/>
                </a:lnTo>
                <a:lnTo>
                  <a:pt x="2574777" y="2972325"/>
                </a:lnTo>
                <a:lnTo>
                  <a:pt x="0" y="2972325"/>
                </a:lnTo>
                <a:lnTo>
                  <a:pt x="0" y="0"/>
                </a:lnTo>
                <a:close/>
              </a:path>
            </a:pathLst>
          </a:custGeom>
          <a:blipFill>
            <a:blip r:embed="rId6"/>
            <a:stretch>
              <a:fillRect/>
            </a:stretch>
          </a:blipFill>
        </p:spPr>
      </p:sp>
      <p:sp>
        <p:nvSpPr>
          <p:cNvPr id="6" name="Freeform 6"/>
          <p:cNvSpPr/>
          <p:nvPr/>
        </p:nvSpPr>
        <p:spPr>
          <a:xfrm flipH="1">
            <a:off x="1873843" y="5368110"/>
            <a:ext cx="1765174" cy="3890190"/>
          </a:xfrm>
          <a:custGeom>
            <a:avLst/>
            <a:gdLst/>
            <a:ahLst/>
            <a:cxnLst/>
            <a:rect l="l" t="t" r="r" b="b"/>
            <a:pathLst>
              <a:path w="1765174" h="3890190">
                <a:moveTo>
                  <a:pt x="1765174" y="0"/>
                </a:moveTo>
                <a:lnTo>
                  <a:pt x="0" y="0"/>
                </a:lnTo>
                <a:lnTo>
                  <a:pt x="0" y="3890190"/>
                </a:lnTo>
                <a:lnTo>
                  <a:pt x="1765174" y="3890190"/>
                </a:lnTo>
                <a:lnTo>
                  <a:pt x="1765174" y="0"/>
                </a:lnTo>
                <a:close/>
              </a:path>
            </a:pathLst>
          </a:custGeom>
          <a:blipFill>
            <a:blip r:embed="rId7"/>
            <a:stretch>
              <a:fillRect/>
            </a:stretch>
          </a:blipFill>
        </p:spPr>
      </p:sp>
      <p:sp>
        <p:nvSpPr>
          <p:cNvPr id="7" name="Freeform 7"/>
          <p:cNvSpPr/>
          <p:nvPr/>
        </p:nvSpPr>
        <p:spPr>
          <a:xfrm rot="-1041169">
            <a:off x="1122798" y="8652563"/>
            <a:ext cx="2193444" cy="658033"/>
          </a:xfrm>
          <a:custGeom>
            <a:avLst/>
            <a:gdLst/>
            <a:ahLst/>
            <a:cxnLst/>
            <a:rect l="l" t="t" r="r" b="b"/>
            <a:pathLst>
              <a:path w="2193444" h="658033">
                <a:moveTo>
                  <a:pt x="0" y="0"/>
                </a:moveTo>
                <a:lnTo>
                  <a:pt x="2193444" y="0"/>
                </a:lnTo>
                <a:lnTo>
                  <a:pt x="2193444" y="658033"/>
                </a:lnTo>
                <a:lnTo>
                  <a:pt x="0" y="6580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2036881" y="556451"/>
            <a:ext cx="2005214" cy="2182545"/>
          </a:xfrm>
          <a:custGeom>
            <a:avLst/>
            <a:gdLst/>
            <a:ahLst/>
            <a:cxnLst/>
            <a:rect l="l" t="t" r="r" b="b"/>
            <a:pathLst>
              <a:path w="2005214" h="2182545">
                <a:moveTo>
                  <a:pt x="0" y="0"/>
                </a:moveTo>
                <a:lnTo>
                  <a:pt x="2005213" y="0"/>
                </a:lnTo>
                <a:lnTo>
                  <a:pt x="2005213" y="2182545"/>
                </a:lnTo>
                <a:lnTo>
                  <a:pt x="0" y="2182545"/>
                </a:lnTo>
                <a:lnTo>
                  <a:pt x="0" y="0"/>
                </a:lnTo>
                <a:close/>
              </a:path>
            </a:pathLst>
          </a:custGeom>
          <a:blipFill>
            <a:blip r:embed="rId10"/>
            <a:stretch>
              <a:fillRect/>
            </a:stretch>
          </a:blipFill>
        </p:spPr>
      </p:sp>
      <p:sp>
        <p:nvSpPr>
          <p:cNvPr id="9" name="TextBox 9"/>
          <p:cNvSpPr txBox="1"/>
          <p:nvPr/>
        </p:nvSpPr>
        <p:spPr>
          <a:xfrm>
            <a:off x="3364457" y="3353274"/>
            <a:ext cx="11559087" cy="1348767"/>
          </a:xfrm>
          <a:prstGeom prst="rect">
            <a:avLst/>
          </a:prstGeom>
        </p:spPr>
        <p:txBody>
          <a:bodyPr lIns="0" tIns="0" rIns="0" bIns="0" rtlCol="0" anchor="t">
            <a:spAutoFit/>
          </a:bodyPr>
          <a:lstStyle/>
          <a:p>
            <a:pPr marL="0" lvl="0" indent="0" algn="ctr">
              <a:lnSpc>
                <a:spcPts val="10411"/>
              </a:lnSpc>
            </a:pPr>
            <a:r>
              <a:rPr lang="en-US" sz="9822" spc="-481" dirty="0">
                <a:solidFill>
                  <a:srgbClr val="AD8961"/>
                </a:solidFill>
                <a:latin typeface="Walter Turncoat"/>
              </a:rPr>
              <a:t>Thank you</a:t>
            </a:r>
          </a:p>
        </p:txBody>
      </p:sp>
    </p:spTree>
    <p:extLst>
      <p:ext uri="{BB962C8B-B14F-4D97-AF65-F5344CB8AC3E}">
        <p14:creationId xmlns:p14="http://schemas.microsoft.com/office/powerpoint/2010/main" val="21108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88541" y="2182088"/>
            <a:ext cx="11110919" cy="5922824"/>
          </a:xfrm>
          <a:custGeom>
            <a:avLst/>
            <a:gdLst/>
            <a:ahLst/>
            <a:cxnLst/>
            <a:rect l="l" t="t" r="r" b="b"/>
            <a:pathLst>
              <a:path w="11110919" h="5922824">
                <a:moveTo>
                  <a:pt x="0" y="0"/>
                </a:moveTo>
                <a:lnTo>
                  <a:pt x="11110918" y="0"/>
                </a:lnTo>
                <a:lnTo>
                  <a:pt x="11110918" y="5922824"/>
                </a:lnTo>
                <a:lnTo>
                  <a:pt x="0" y="5922824"/>
                </a:lnTo>
                <a:lnTo>
                  <a:pt x="0" y="0"/>
                </a:lnTo>
                <a:close/>
              </a:path>
            </a:pathLst>
          </a:custGeom>
          <a:blipFill>
            <a:blip r:embed="rId3"/>
            <a:stretch>
              <a:fillRect/>
            </a:stretch>
          </a:blipFill>
        </p:spPr>
      </p:sp>
      <p:sp>
        <p:nvSpPr>
          <p:cNvPr id="4" name="TextBox 4"/>
          <p:cNvSpPr txBox="1"/>
          <p:nvPr/>
        </p:nvSpPr>
        <p:spPr>
          <a:xfrm>
            <a:off x="0" y="331782"/>
            <a:ext cx="18288000" cy="1069871"/>
          </a:xfrm>
          <a:prstGeom prst="rect">
            <a:avLst/>
          </a:prstGeom>
        </p:spPr>
        <p:txBody>
          <a:bodyPr lIns="0" tIns="0" rIns="0" bIns="0" rtlCol="0" anchor="t">
            <a:spAutoFit/>
          </a:bodyPr>
          <a:lstStyle/>
          <a:p>
            <a:pPr algn="ctr">
              <a:lnSpc>
                <a:spcPts val="4158"/>
              </a:lnSpc>
              <a:spcBef>
                <a:spcPct val="0"/>
              </a:spcBef>
            </a:pPr>
            <a:r>
              <a:rPr lang="en-US" sz="3922" spc="-192" dirty="0">
                <a:solidFill>
                  <a:srgbClr val="000000"/>
                </a:solidFill>
                <a:latin typeface="Walter Turncoat"/>
              </a:rPr>
              <a:t>QUES 2. ANALYSE MONTHLY BOOKING PATTERNS TO IDENTIFY PEAK MONTHS AND OPTIMIZE MARKETING STRATEGIES.</a:t>
            </a:r>
          </a:p>
        </p:txBody>
      </p:sp>
      <p:sp>
        <p:nvSpPr>
          <p:cNvPr id="5" name="TextBox 5"/>
          <p:cNvSpPr txBox="1"/>
          <p:nvPr/>
        </p:nvSpPr>
        <p:spPr>
          <a:xfrm>
            <a:off x="1015290" y="8561382"/>
            <a:ext cx="16887825" cy="545948"/>
          </a:xfrm>
          <a:prstGeom prst="rect">
            <a:avLst/>
          </a:prstGeom>
        </p:spPr>
        <p:txBody>
          <a:bodyPr lIns="0" tIns="0" rIns="0" bIns="0" rtlCol="0" anchor="t">
            <a:spAutoFit/>
          </a:bodyPr>
          <a:lstStyle/>
          <a:p>
            <a:pPr algn="ctr">
              <a:lnSpc>
                <a:spcPts val="4155"/>
              </a:lnSpc>
              <a:spcBef>
                <a:spcPct val="0"/>
              </a:spcBef>
            </a:pPr>
            <a:r>
              <a:rPr lang="en-US" sz="3920" spc="-192" dirty="0">
                <a:solidFill>
                  <a:srgbClr val="000000"/>
                </a:solidFill>
                <a:latin typeface="Walter Turncoat"/>
              </a:rPr>
              <a:t>AUGUST HAS THE HIGHEST NUMBER OF BOOKINGS WITH COUNT OF 13877.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65516" y="2321009"/>
            <a:ext cx="11156968" cy="5644983"/>
          </a:xfrm>
          <a:custGeom>
            <a:avLst/>
            <a:gdLst/>
            <a:ahLst/>
            <a:cxnLst/>
            <a:rect l="l" t="t" r="r" b="b"/>
            <a:pathLst>
              <a:path w="11156968" h="5644983">
                <a:moveTo>
                  <a:pt x="0" y="0"/>
                </a:moveTo>
                <a:lnTo>
                  <a:pt x="11156968" y="0"/>
                </a:lnTo>
                <a:lnTo>
                  <a:pt x="11156968" y="5644982"/>
                </a:lnTo>
                <a:lnTo>
                  <a:pt x="0" y="5644982"/>
                </a:lnTo>
                <a:lnTo>
                  <a:pt x="0" y="0"/>
                </a:lnTo>
                <a:close/>
              </a:path>
            </a:pathLst>
          </a:custGeom>
          <a:blipFill>
            <a:blip r:embed="rId3"/>
            <a:stretch>
              <a:fillRect/>
            </a:stretch>
          </a:blipFill>
        </p:spPr>
      </p:sp>
      <p:sp>
        <p:nvSpPr>
          <p:cNvPr id="4" name="TextBox 4"/>
          <p:cNvSpPr txBox="1"/>
          <p:nvPr/>
        </p:nvSpPr>
        <p:spPr>
          <a:xfrm>
            <a:off x="0" y="331782"/>
            <a:ext cx="18288000" cy="1620315"/>
          </a:xfrm>
          <a:prstGeom prst="rect">
            <a:avLst/>
          </a:prstGeom>
        </p:spPr>
        <p:txBody>
          <a:bodyPr lIns="0" tIns="0" rIns="0" bIns="0" rtlCol="0" anchor="t">
            <a:spAutoFit/>
          </a:bodyPr>
          <a:lstStyle/>
          <a:p>
            <a:pPr algn="ctr">
              <a:lnSpc>
                <a:spcPts val="4158"/>
              </a:lnSpc>
            </a:pPr>
            <a:r>
              <a:rPr lang="en-US" sz="3922" spc="-192" dirty="0">
                <a:solidFill>
                  <a:srgbClr val="000000"/>
                </a:solidFill>
                <a:latin typeface="Walter Turncoat"/>
              </a:rPr>
              <a:t>QUES 3. COMPARE STAYS IN WEEKEND NIGHTS AND WEEKDAY NIGHTS TO DETERMINE PREFERENCES AND VARIATIONS BY HOTEL TYPE.</a:t>
            </a:r>
          </a:p>
          <a:p>
            <a:pPr algn="ctr">
              <a:lnSpc>
                <a:spcPts val="4158"/>
              </a:lnSpc>
              <a:spcBef>
                <a:spcPct val="0"/>
              </a:spcBef>
            </a:pPr>
            <a:endParaRPr lang="en-US" sz="3922" spc="-192" dirty="0">
              <a:solidFill>
                <a:srgbClr val="000000"/>
              </a:solidFill>
              <a:latin typeface="Walter Turncoat"/>
            </a:endParaRPr>
          </a:p>
        </p:txBody>
      </p:sp>
      <p:sp>
        <p:nvSpPr>
          <p:cNvPr id="5" name="TextBox 5"/>
          <p:cNvSpPr txBox="1"/>
          <p:nvPr/>
        </p:nvSpPr>
        <p:spPr>
          <a:xfrm>
            <a:off x="630405" y="8561382"/>
            <a:ext cx="17657595" cy="1069823"/>
          </a:xfrm>
          <a:prstGeom prst="rect">
            <a:avLst/>
          </a:prstGeom>
        </p:spPr>
        <p:txBody>
          <a:bodyPr lIns="0" tIns="0" rIns="0" bIns="0" rtlCol="0" anchor="t">
            <a:spAutoFit/>
          </a:bodyPr>
          <a:lstStyle/>
          <a:p>
            <a:pPr algn="ctr">
              <a:lnSpc>
                <a:spcPts val="4155"/>
              </a:lnSpc>
              <a:spcBef>
                <a:spcPct val="0"/>
              </a:spcBef>
            </a:pPr>
            <a:r>
              <a:rPr lang="en-US" sz="3920" spc="-192" dirty="0">
                <a:solidFill>
                  <a:srgbClr val="000000"/>
                </a:solidFill>
                <a:latin typeface="Walter Turncoat"/>
              </a:rPr>
              <a:t>STAYING IN WEEK NIGHTS IS HIGHER THAN STAYING IN WEEKEND NIGHTS FOR BOTH THE HOTELS.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49240" y="2188882"/>
            <a:ext cx="11189520" cy="5909237"/>
          </a:xfrm>
          <a:custGeom>
            <a:avLst/>
            <a:gdLst/>
            <a:ahLst/>
            <a:cxnLst/>
            <a:rect l="l" t="t" r="r" b="b"/>
            <a:pathLst>
              <a:path w="11189520" h="5909237">
                <a:moveTo>
                  <a:pt x="0" y="0"/>
                </a:moveTo>
                <a:lnTo>
                  <a:pt x="11189520" y="0"/>
                </a:lnTo>
                <a:lnTo>
                  <a:pt x="11189520" y="5909236"/>
                </a:lnTo>
                <a:lnTo>
                  <a:pt x="0" y="5909236"/>
                </a:lnTo>
                <a:lnTo>
                  <a:pt x="0" y="0"/>
                </a:lnTo>
                <a:close/>
              </a:path>
            </a:pathLst>
          </a:custGeom>
          <a:blipFill>
            <a:blip r:embed="rId3"/>
            <a:stretch>
              <a:fillRect/>
            </a:stretch>
          </a:blipFill>
        </p:spPr>
      </p:sp>
      <p:sp>
        <p:nvSpPr>
          <p:cNvPr id="4" name="TextBox 4"/>
          <p:cNvSpPr txBox="1"/>
          <p:nvPr/>
        </p:nvSpPr>
        <p:spPr>
          <a:xfrm>
            <a:off x="0" y="331782"/>
            <a:ext cx="18288000" cy="2117621"/>
          </a:xfrm>
          <a:prstGeom prst="rect">
            <a:avLst/>
          </a:prstGeom>
        </p:spPr>
        <p:txBody>
          <a:bodyPr lIns="0" tIns="0" rIns="0" bIns="0" rtlCol="0" anchor="t">
            <a:spAutoFit/>
          </a:bodyPr>
          <a:lstStyle/>
          <a:p>
            <a:pPr algn="ctr">
              <a:lnSpc>
                <a:spcPts val="4158"/>
              </a:lnSpc>
            </a:pPr>
            <a:r>
              <a:rPr lang="en-US" sz="3922" spc="-192" dirty="0">
                <a:solidFill>
                  <a:srgbClr val="000000"/>
                </a:solidFill>
                <a:latin typeface="Walter Turncoat"/>
              </a:rPr>
              <a:t>QUES 4. CALCULATE AND VISUALIZE THE BOOKING CONVERSION RATE (CANCELLED BOOKINGS TO TOTAL BOOKINGS) OVER TIME.</a:t>
            </a:r>
          </a:p>
          <a:p>
            <a:pPr algn="ctr">
              <a:lnSpc>
                <a:spcPts val="4158"/>
              </a:lnSpc>
            </a:pPr>
            <a:r>
              <a:rPr lang="en-US" sz="3922" spc="-192" dirty="0">
                <a:solidFill>
                  <a:srgbClr val="000000"/>
                </a:solidFill>
                <a:latin typeface="Walter Turncoat"/>
              </a:rPr>
              <a:t>.</a:t>
            </a:r>
          </a:p>
          <a:p>
            <a:pPr algn="ctr">
              <a:lnSpc>
                <a:spcPts val="4158"/>
              </a:lnSpc>
              <a:spcBef>
                <a:spcPct val="0"/>
              </a:spcBef>
            </a:pPr>
            <a:endParaRPr lang="en-US" sz="3922" spc="-192" dirty="0">
              <a:solidFill>
                <a:srgbClr val="000000"/>
              </a:solidFill>
              <a:latin typeface="Walter Turncoat"/>
            </a:endParaRPr>
          </a:p>
        </p:txBody>
      </p:sp>
      <p:sp>
        <p:nvSpPr>
          <p:cNvPr id="5" name="TextBox 5"/>
          <p:cNvSpPr txBox="1"/>
          <p:nvPr/>
        </p:nvSpPr>
        <p:spPr>
          <a:xfrm>
            <a:off x="630405" y="8561382"/>
            <a:ext cx="17657595" cy="1069823"/>
          </a:xfrm>
          <a:prstGeom prst="rect">
            <a:avLst/>
          </a:prstGeom>
        </p:spPr>
        <p:txBody>
          <a:bodyPr lIns="0" tIns="0" rIns="0" bIns="0" rtlCol="0" anchor="t">
            <a:spAutoFit/>
          </a:bodyPr>
          <a:lstStyle/>
          <a:p>
            <a:pPr algn="ctr">
              <a:lnSpc>
                <a:spcPts val="4155"/>
              </a:lnSpc>
              <a:spcBef>
                <a:spcPct val="0"/>
              </a:spcBef>
            </a:pPr>
            <a:r>
              <a:rPr lang="en-US" sz="3920" spc="-192" dirty="0">
                <a:solidFill>
                  <a:srgbClr val="000000"/>
                </a:solidFill>
                <a:latin typeface="Walter Turncoat"/>
              </a:rPr>
              <a:t>THE HIGHEST CANCELLATION RATE IS FOR THE YEAR 2016 WITH 45.99% CANCELLATION RATES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6378" t="-3898" r="-15097" b="-3672"/>
            </a:stretch>
          </a:blipFill>
        </p:spPr>
      </p:sp>
      <p:sp>
        <p:nvSpPr>
          <p:cNvPr id="3" name="Freeform 3"/>
          <p:cNvSpPr/>
          <p:nvPr/>
        </p:nvSpPr>
        <p:spPr>
          <a:xfrm>
            <a:off x="3549240" y="2342463"/>
            <a:ext cx="11189520" cy="5602074"/>
          </a:xfrm>
          <a:custGeom>
            <a:avLst/>
            <a:gdLst/>
            <a:ahLst/>
            <a:cxnLst/>
            <a:rect l="l" t="t" r="r" b="b"/>
            <a:pathLst>
              <a:path w="11189520" h="5602074">
                <a:moveTo>
                  <a:pt x="0" y="0"/>
                </a:moveTo>
                <a:lnTo>
                  <a:pt x="11189520" y="0"/>
                </a:lnTo>
                <a:lnTo>
                  <a:pt x="11189520" y="5602074"/>
                </a:lnTo>
                <a:lnTo>
                  <a:pt x="0" y="5602074"/>
                </a:lnTo>
                <a:lnTo>
                  <a:pt x="0" y="0"/>
                </a:lnTo>
                <a:close/>
              </a:path>
            </a:pathLst>
          </a:custGeom>
          <a:blipFill>
            <a:blip r:embed="rId3"/>
            <a:stretch>
              <a:fillRect/>
            </a:stretch>
          </a:blipFill>
        </p:spPr>
      </p:sp>
      <p:sp>
        <p:nvSpPr>
          <p:cNvPr id="4" name="TextBox 4"/>
          <p:cNvSpPr txBox="1"/>
          <p:nvPr/>
        </p:nvSpPr>
        <p:spPr>
          <a:xfrm>
            <a:off x="0" y="331782"/>
            <a:ext cx="18288000" cy="1593746"/>
          </a:xfrm>
          <a:prstGeom prst="rect">
            <a:avLst/>
          </a:prstGeom>
        </p:spPr>
        <p:txBody>
          <a:bodyPr lIns="0" tIns="0" rIns="0" bIns="0" rtlCol="0" anchor="t">
            <a:spAutoFit/>
          </a:bodyPr>
          <a:lstStyle/>
          <a:p>
            <a:pPr algn="ctr">
              <a:lnSpc>
                <a:spcPts val="4158"/>
              </a:lnSpc>
              <a:spcBef>
                <a:spcPct val="0"/>
              </a:spcBef>
            </a:pPr>
            <a:r>
              <a:rPr lang="en-US" sz="3922" spc="-192" dirty="0">
                <a:solidFill>
                  <a:srgbClr val="000000"/>
                </a:solidFill>
                <a:latin typeface="Walter Turncoat"/>
              </a:rPr>
              <a:t>QUES 5. VISUALIZE THE DISTRIBUTION OF ADULTS, CHILDREN, AND BABIES IN BOOKINGS. EXPLORE THE IMPACT OF CHILDREN AND BABIES ON CANCELLATION RATES.</a:t>
            </a:r>
          </a:p>
        </p:txBody>
      </p:sp>
      <p:sp>
        <p:nvSpPr>
          <p:cNvPr id="5" name="TextBox 5"/>
          <p:cNvSpPr txBox="1"/>
          <p:nvPr/>
        </p:nvSpPr>
        <p:spPr>
          <a:xfrm>
            <a:off x="630405" y="8561382"/>
            <a:ext cx="17657595" cy="1069823"/>
          </a:xfrm>
          <a:prstGeom prst="rect">
            <a:avLst/>
          </a:prstGeom>
        </p:spPr>
        <p:txBody>
          <a:bodyPr lIns="0" tIns="0" rIns="0" bIns="0" rtlCol="0" anchor="t">
            <a:spAutoFit/>
          </a:bodyPr>
          <a:lstStyle/>
          <a:p>
            <a:pPr algn="ctr">
              <a:lnSpc>
                <a:spcPts val="4155"/>
              </a:lnSpc>
              <a:spcBef>
                <a:spcPct val="0"/>
              </a:spcBef>
            </a:pPr>
            <a:r>
              <a:rPr lang="en-US" sz="3920" spc="-192" dirty="0">
                <a:solidFill>
                  <a:srgbClr val="000000"/>
                </a:solidFill>
                <a:latin typeface="Walter Turncoat"/>
              </a:rPr>
              <a:t>ADULTS HAVE HIGHEST BOOKING COMPARISON TO CHILDREN AND BABIES. CHILDREN HAVE MAJOR IMPACT ON CANCELLATION RATES THAN BABIES.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TotalTime>
  <Words>2337</Words>
  <Application>Microsoft Office PowerPoint</Application>
  <PresentationFormat>Custom</PresentationFormat>
  <Paragraphs>127</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Calibri</vt:lpstr>
      <vt:lpstr>Arial</vt:lpstr>
      <vt:lpstr>Walter Turncoat</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dc:title>
  <cp:lastModifiedBy>Mayank</cp:lastModifiedBy>
  <cp:revision>19</cp:revision>
  <dcterms:created xsi:type="dcterms:W3CDTF">2006-08-16T00:00:00Z</dcterms:created>
  <dcterms:modified xsi:type="dcterms:W3CDTF">2024-01-06T14:08:09Z</dcterms:modified>
  <dc:identifier>DAF415KtotM</dc:identifier>
</cp:coreProperties>
</file>